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47"/>
  </p:notesMasterIdLst>
  <p:handoutMasterIdLst>
    <p:handoutMasterId r:id="rId48"/>
  </p:handoutMasterIdLst>
  <p:sldIdLst>
    <p:sldId id="487" r:id="rId2"/>
    <p:sldId id="257" r:id="rId3"/>
    <p:sldId id="486" r:id="rId4"/>
    <p:sldId id="345" r:id="rId5"/>
    <p:sldId id="441" r:id="rId6"/>
    <p:sldId id="410" r:id="rId7"/>
    <p:sldId id="411" r:id="rId8"/>
    <p:sldId id="413" r:id="rId9"/>
    <p:sldId id="412" r:id="rId10"/>
    <p:sldId id="414" r:id="rId11"/>
    <p:sldId id="415" r:id="rId12"/>
    <p:sldId id="416" r:id="rId13"/>
    <p:sldId id="417" r:id="rId14"/>
    <p:sldId id="418" r:id="rId15"/>
    <p:sldId id="420" r:id="rId16"/>
    <p:sldId id="419" r:id="rId17"/>
    <p:sldId id="421" r:id="rId18"/>
    <p:sldId id="460" r:id="rId19"/>
    <p:sldId id="422" r:id="rId20"/>
    <p:sldId id="427" r:id="rId21"/>
    <p:sldId id="428" r:id="rId22"/>
    <p:sldId id="426" r:id="rId23"/>
    <p:sldId id="455" r:id="rId24"/>
    <p:sldId id="463" r:id="rId25"/>
    <p:sldId id="471" r:id="rId26"/>
    <p:sldId id="472" r:id="rId27"/>
    <p:sldId id="474" r:id="rId28"/>
    <p:sldId id="489" r:id="rId29"/>
    <p:sldId id="446" r:id="rId30"/>
    <p:sldId id="454" r:id="rId31"/>
    <p:sldId id="448" r:id="rId32"/>
    <p:sldId id="449" r:id="rId33"/>
    <p:sldId id="490" r:id="rId34"/>
    <p:sldId id="430" r:id="rId35"/>
    <p:sldId id="407" r:id="rId36"/>
    <p:sldId id="492" r:id="rId37"/>
    <p:sldId id="405" r:id="rId38"/>
    <p:sldId id="406" r:id="rId39"/>
    <p:sldId id="432" r:id="rId40"/>
    <p:sldId id="493" r:id="rId41"/>
    <p:sldId id="433" r:id="rId42"/>
    <p:sldId id="435" r:id="rId43"/>
    <p:sldId id="483" r:id="rId44"/>
    <p:sldId id="484" r:id="rId45"/>
    <p:sldId id="491" r:id="rId46"/>
  </p:sldIdLst>
  <p:sldSz cx="9144000" cy="6858000" type="screen4x3"/>
  <p:notesSz cx="6797675" cy="9926638"/>
  <p:defaultTextStyle>
    <a:defPPr>
      <a:defRPr lang="nl-NL"/>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1C0DE3"/>
    <a:srgbClr val="2931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302" autoAdjust="0"/>
  </p:normalViewPr>
  <p:slideViewPr>
    <p:cSldViewPr>
      <p:cViewPr varScale="1">
        <p:scale>
          <a:sx n="75" d="100"/>
          <a:sy n="75" d="100"/>
        </p:scale>
        <p:origin x="-1422"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6400" cy="496888"/>
          </a:xfrm>
          <a:prstGeom prst="rect">
            <a:avLst/>
          </a:prstGeom>
        </p:spPr>
        <p:txBody>
          <a:bodyPr vert="horz" lIns="91416" tIns="45708" rIns="91416" bIns="45708" rtlCol="0"/>
          <a:lstStyle>
            <a:lvl1pPr algn="l">
              <a:defRPr sz="1200"/>
            </a:lvl1pPr>
          </a:lstStyle>
          <a:p>
            <a:endParaRPr lang="nl-BE"/>
          </a:p>
        </p:txBody>
      </p:sp>
      <p:sp>
        <p:nvSpPr>
          <p:cNvPr id="3" name="Tijdelijke aanduiding voor datum 2"/>
          <p:cNvSpPr>
            <a:spLocks noGrp="1"/>
          </p:cNvSpPr>
          <p:nvPr>
            <p:ph type="dt" sz="quarter" idx="1"/>
          </p:nvPr>
        </p:nvSpPr>
        <p:spPr>
          <a:xfrm>
            <a:off x="3849688" y="0"/>
            <a:ext cx="2946400" cy="496888"/>
          </a:xfrm>
          <a:prstGeom prst="rect">
            <a:avLst/>
          </a:prstGeom>
        </p:spPr>
        <p:txBody>
          <a:bodyPr vert="horz" lIns="91416" tIns="45708" rIns="91416" bIns="45708" rtlCol="0"/>
          <a:lstStyle>
            <a:lvl1pPr algn="r">
              <a:defRPr sz="1200"/>
            </a:lvl1pPr>
          </a:lstStyle>
          <a:p>
            <a:fld id="{5E6D3134-712E-45D9-88C1-A3FC8F2E345E}" type="datetimeFigureOut">
              <a:rPr lang="nl-BE" smtClean="0"/>
              <a:t>21/10/2019</a:t>
            </a:fld>
            <a:endParaRPr lang="nl-BE"/>
          </a:p>
        </p:txBody>
      </p:sp>
      <p:sp>
        <p:nvSpPr>
          <p:cNvPr id="4" name="Tijdelijke aanduiding voor voettekst 3"/>
          <p:cNvSpPr>
            <a:spLocks noGrp="1"/>
          </p:cNvSpPr>
          <p:nvPr>
            <p:ph type="ftr" sz="quarter" idx="2"/>
          </p:nvPr>
        </p:nvSpPr>
        <p:spPr>
          <a:xfrm>
            <a:off x="0" y="9428165"/>
            <a:ext cx="2946400" cy="496887"/>
          </a:xfrm>
          <a:prstGeom prst="rect">
            <a:avLst/>
          </a:prstGeom>
        </p:spPr>
        <p:txBody>
          <a:bodyPr vert="horz" lIns="91416" tIns="45708" rIns="91416" bIns="45708" rtlCol="0" anchor="b"/>
          <a:lstStyle>
            <a:lvl1pPr algn="l">
              <a:defRPr sz="1200"/>
            </a:lvl1pPr>
          </a:lstStyle>
          <a:p>
            <a:endParaRPr lang="nl-BE"/>
          </a:p>
        </p:txBody>
      </p:sp>
      <p:sp>
        <p:nvSpPr>
          <p:cNvPr id="5" name="Tijdelijke aanduiding voor dianummer 4"/>
          <p:cNvSpPr>
            <a:spLocks noGrp="1"/>
          </p:cNvSpPr>
          <p:nvPr>
            <p:ph type="sldNum" sz="quarter" idx="3"/>
          </p:nvPr>
        </p:nvSpPr>
        <p:spPr>
          <a:xfrm>
            <a:off x="3849688" y="9428165"/>
            <a:ext cx="2946400" cy="496887"/>
          </a:xfrm>
          <a:prstGeom prst="rect">
            <a:avLst/>
          </a:prstGeom>
        </p:spPr>
        <p:txBody>
          <a:bodyPr vert="horz" lIns="91416" tIns="45708" rIns="91416" bIns="45708" rtlCol="0" anchor="b"/>
          <a:lstStyle>
            <a:lvl1pPr algn="r">
              <a:defRPr sz="1200"/>
            </a:lvl1pPr>
          </a:lstStyle>
          <a:p>
            <a:fld id="{44F5E9DD-E110-4DEC-9B33-2BE91670AC1D}" type="slidenum">
              <a:rPr lang="nl-BE" smtClean="0"/>
              <a:t>‹nr.›</a:t>
            </a:fld>
            <a:endParaRPr lang="nl-BE"/>
          </a:p>
        </p:txBody>
      </p:sp>
    </p:spTree>
    <p:extLst>
      <p:ext uri="{BB962C8B-B14F-4D97-AF65-F5344CB8AC3E}">
        <p14:creationId xmlns:p14="http://schemas.microsoft.com/office/powerpoint/2010/main" val="38084611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2" y="2"/>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6" tIns="45708" rIns="91416" bIns="45708" numCol="1" anchor="t" anchorCtr="0" compatLnSpc="1">
            <a:prstTxWarp prst="textNoShape">
              <a:avLst/>
            </a:prstTxWarp>
          </a:bodyPr>
          <a:lstStyle>
            <a:lvl1pPr>
              <a:defRPr sz="1200"/>
            </a:lvl1pPr>
          </a:lstStyle>
          <a:p>
            <a:endParaRPr lang="nl-NL" altLang="nl-BE"/>
          </a:p>
        </p:txBody>
      </p:sp>
      <p:sp>
        <p:nvSpPr>
          <p:cNvPr id="24579" name="Rectangle 3"/>
          <p:cNvSpPr>
            <a:spLocks noGrp="1" noChangeArrowheads="1"/>
          </p:cNvSpPr>
          <p:nvPr>
            <p:ph type="dt" idx="1"/>
          </p:nvPr>
        </p:nvSpPr>
        <p:spPr bwMode="auto">
          <a:xfrm>
            <a:off x="3850445" y="2"/>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6" tIns="45708" rIns="91416" bIns="45708" numCol="1" anchor="t" anchorCtr="0" compatLnSpc="1">
            <a:prstTxWarp prst="textNoShape">
              <a:avLst/>
            </a:prstTxWarp>
          </a:bodyPr>
          <a:lstStyle>
            <a:lvl1pPr algn="r">
              <a:defRPr sz="1200"/>
            </a:lvl1pPr>
          </a:lstStyle>
          <a:p>
            <a:endParaRPr lang="nl-NL" altLang="nl-BE"/>
          </a:p>
        </p:txBody>
      </p:sp>
      <p:sp>
        <p:nvSpPr>
          <p:cNvPr id="24580"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4581" name="Rectangle 5"/>
          <p:cNvSpPr>
            <a:spLocks noGrp="1" noChangeArrowheads="1"/>
          </p:cNvSpPr>
          <p:nvPr>
            <p:ph type="body" sz="quarter" idx="3"/>
          </p:nvPr>
        </p:nvSpPr>
        <p:spPr bwMode="auto">
          <a:xfrm>
            <a:off x="679768" y="4715153"/>
            <a:ext cx="5438140" cy="446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6" tIns="45708" rIns="91416" bIns="45708" numCol="1" anchor="t" anchorCtr="0" compatLnSpc="1">
            <a:prstTxWarp prst="textNoShape">
              <a:avLst/>
            </a:prstTxWarp>
          </a:bodyPr>
          <a:lstStyle/>
          <a:p>
            <a:pPr lvl="0"/>
            <a:r>
              <a:rPr lang="nl-NL" altLang="nl-BE" smtClean="0"/>
              <a:t>Klik om de opmaakprofielen van de modeltekst te bewerken</a:t>
            </a:r>
          </a:p>
          <a:p>
            <a:pPr lvl="1"/>
            <a:r>
              <a:rPr lang="nl-NL" altLang="nl-BE" smtClean="0"/>
              <a:t>Tweede niveau</a:t>
            </a:r>
          </a:p>
          <a:p>
            <a:pPr lvl="2"/>
            <a:r>
              <a:rPr lang="nl-NL" altLang="nl-BE" smtClean="0"/>
              <a:t>Derde niveau</a:t>
            </a:r>
          </a:p>
          <a:p>
            <a:pPr lvl="3"/>
            <a:r>
              <a:rPr lang="nl-NL" altLang="nl-BE" smtClean="0"/>
              <a:t>Vierde niveau</a:t>
            </a:r>
          </a:p>
          <a:p>
            <a:pPr lvl="4"/>
            <a:r>
              <a:rPr lang="nl-NL" altLang="nl-BE" smtClean="0"/>
              <a:t>Vijfde niveau</a:t>
            </a:r>
          </a:p>
        </p:txBody>
      </p:sp>
      <p:sp>
        <p:nvSpPr>
          <p:cNvPr id="24582" name="Rectangle 6"/>
          <p:cNvSpPr>
            <a:spLocks noGrp="1" noChangeArrowheads="1"/>
          </p:cNvSpPr>
          <p:nvPr>
            <p:ph type="ftr" sz="quarter" idx="4"/>
          </p:nvPr>
        </p:nvSpPr>
        <p:spPr bwMode="auto">
          <a:xfrm>
            <a:off x="2" y="9428583"/>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6" tIns="45708" rIns="91416" bIns="45708" numCol="1" anchor="b" anchorCtr="0" compatLnSpc="1">
            <a:prstTxWarp prst="textNoShape">
              <a:avLst/>
            </a:prstTxWarp>
          </a:bodyPr>
          <a:lstStyle>
            <a:lvl1pPr>
              <a:defRPr sz="1200"/>
            </a:lvl1pPr>
          </a:lstStyle>
          <a:p>
            <a:endParaRPr lang="nl-NL" altLang="nl-BE"/>
          </a:p>
        </p:txBody>
      </p:sp>
      <p:sp>
        <p:nvSpPr>
          <p:cNvPr id="24583" name="Rectangle 7"/>
          <p:cNvSpPr>
            <a:spLocks noGrp="1" noChangeArrowheads="1"/>
          </p:cNvSpPr>
          <p:nvPr>
            <p:ph type="sldNum" sz="quarter" idx="5"/>
          </p:nvPr>
        </p:nvSpPr>
        <p:spPr bwMode="auto">
          <a:xfrm>
            <a:off x="3850445" y="9428583"/>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6" tIns="45708" rIns="91416" bIns="45708" numCol="1" anchor="b" anchorCtr="0" compatLnSpc="1">
            <a:prstTxWarp prst="textNoShape">
              <a:avLst/>
            </a:prstTxWarp>
          </a:bodyPr>
          <a:lstStyle>
            <a:lvl1pPr algn="r">
              <a:defRPr sz="1200"/>
            </a:lvl1pPr>
          </a:lstStyle>
          <a:p>
            <a:fld id="{E2B00863-37E1-422E-B176-D35635A0B5E5}" type="slidenum">
              <a:rPr lang="nl-NL" altLang="nl-BE"/>
              <a:pPr/>
              <a:t>‹nr.›</a:t>
            </a:fld>
            <a:endParaRPr lang="nl-NL" altLang="nl-BE"/>
          </a:p>
        </p:txBody>
      </p:sp>
    </p:spTree>
    <p:extLst>
      <p:ext uri="{BB962C8B-B14F-4D97-AF65-F5344CB8AC3E}">
        <p14:creationId xmlns:p14="http://schemas.microsoft.com/office/powerpoint/2010/main" val="125410104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EB21E5BE-A26A-4515-9C2F-4415F5106F73}" type="slidenum">
              <a:rPr lang="nl-NL" smtClean="0"/>
              <a:pPr/>
              <a:t>1</a:t>
            </a:fld>
            <a:endParaRPr lang="nl-NL"/>
          </a:p>
        </p:txBody>
      </p:sp>
    </p:spTree>
    <p:extLst>
      <p:ext uri="{BB962C8B-B14F-4D97-AF65-F5344CB8AC3E}">
        <p14:creationId xmlns:p14="http://schemas.microsoft.com/office/powerpoint/2010/main" val="12644998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CO is een kleurloos, reukloos en niet-irriterend gas dat normaal gezien vrijkomt bij elke (onvolledige) verbranding van hout, kolen, gas, mazout, enz. Het heeft bijna hetzelfde soortelijk gewicht als lucht en verspreidt zich dus nagenoeg gelijkmatig in de ruimte. Koolstofmonoxide (CO) veroorzaakt in België jaarlijks honderden ongevallen, waarvan een 20-tal met dodelijke afloop. In België en Frankrijk is CO de meest voorkomende oorzaak van dodelijke ongevallen door vergiftiging.</a:t>
            </a:r>
          </a:p>
          <a:p>
            <a:r>
              <a:rPr lang="nl-BE" dirty="0"/>
              <a:t>Verwarmingstoestellen die niet verbonden zijn met een afvoer voor de verbrandingsgassen en slecht geregelde, slecht geïnstalleerde of slecht onderhouden toestellen. Ook toestellen die verkeerd geïnstalleerd zijn, die in een te kleine of onvoldoende verluchte ruimte opgesteld staan of op een slecht trekkende schouw aangesloten zijn, vormen een dodelijk risico.</a:t>
            </a:r>
          </a:p>
          <a:p>
            <a:r>
              <a:rPr lang="nl-BE" dirty="0"/>
              <a:t>Gas- of stookolie-installaties die defect of zwaar beschadigd zijn, kunnen een risico op ontploffing of brand inhouden. Dat geldt ook voor verkeerd gebruik van  materialen voor gasleidingen en aansluitstukken, en gasflessen in de nabijheid van warmtebronnen.</a:t>
            </a:r>
            <a:endParaRPr lang="nl-BE" dirty="0" smtClean="0"/>
          </a:p>
        </p:txBody>
      </p:sp>
      <p:sp>
        <p:nvSpPr>
          <p:cNvPr id="4" name="Tijdelijke aanduiding voor dianummer 3"/>
          <p:cNvSpPr>
            <a:spLocks noGrp="1"/>
          </p:cNvSpPr>
          <p:nvPr>
            <p:ph type="sldNum" sz="quarter" idx="10"/>
          </p:nvPr>
        </p:nvSpPr>
        <p:spPr/>
        <p:txBody>
          <a:bodyPr/>
          <a:lstStyle/>
          <a:p>
            <a:fld id="{E2B00863-37E1-422E-B176-D35635A0B5E5}" type="slidenum">
              <a:rPr lang="nl-NL" altLang="nl-BE" smtClean="0"/>
              <a:pPr/>
              <a:t>10</a:t>
            </a:fld>
            <a:endParaRPr lang="nl-NL" altLang="nl-BE"/>
          </a:p>
        </p:txBody>
      </p:sp>
    </p:spTree>
    <p:extLst>
      <p:ext uri="{BB962C8B-B14F-4D97-AF65-F5344CB8AC3E}">
        <p14:creationId xmlns:p14="http://schemas.microsoft.com/office/powerpoint/2010/main" val="20408057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E2B00863-37E1-422E-B176-D35635A0B5E5}" type="slidenum">
              <a:rPr lang="nl-NL" altLang="nl-BE" smtClean="0"/>
              <a:pPr/>
              <a:t>11</a:t>
            </a:fld>
            <a:endParaRPr lang="nl-NL" altLang="nl-BE"/>
          </a:p>
        </p:txBody>
      </p:sp>
    </p:spTree>
    <p:extLst>
      <p:ext uri="{BB962C8B-B14F-4D97-AF65-F5344CB8AC3E}">
        <p14:creationId xmlns:p14="http://schemas.microsoft.com/office/powerpoint/2010/main" val="25254290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Geen gootsteen met aanvoer van warm</a:t>
            </a:r>
            <a:r>
              <a:rPr lang="nl-BE" baseline="0" dirty="0" smtClean="0"/>
              <a:t> en koud water</a:t>
            </a:r>
          </a:p>
          <a:p>
            <a:r>
              <a:rPr lang="nl-BE" baseline="0" dirty="0" smtClean="0"/>
              <a:t>Privé-wc buiten de woning + geen aanvoer van stromend water</a:t>
            </a:r>
            <a:endParaRPr lang="nl-BE" dirty="0"/>
          </a:p>
        </p:txBody>
      </p:sp>
      <p:sp>
        <p:nvSpPr>
          <p:cNvPr id="4" name="Tijdelijke aanduiding voor dianummer 3"/>
          <p:cNvSpPr>
            <a:spLocks noGrp="1"/>
          </p:cNvSpPr>
          <p:nvPr>
            <p:ph type="sldNum" sz="quarter" idx="10"/>
          </p:nvPr>
        </p:nvSpPr>
        <p:spPr/>
        <p:txBody>
          <a:bodyPr/>
          <a:lstStyle/>
          <a:p>
            <a:fld id="{E2B00863-37E1-422E-B176-D35635A0B5E5}" type="slidenum">
              <a:rPr lang="nl-NL" altLang="nl-BE" smtClean="0"/>
              <a:pPr/>
              <a:t>12</a:t>
            </a:fld>
            <a:endParaRPr lang="nl-NL" altLang="nl-BE"/>
          </a:p>
        </p:txBody>
      </p:sp>
    </p:spTree>
    <p:extLst>
      <p:ext uri="{BB962C8B-B14F-4D97-AF65-F5344CB8AC3E}">
        <p14:creationId xmlns:p14="http://schemas.microsoft.com/office/powerpoint/2010/main" val="2243853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b="1" dirty="0"/>
              <a:t>Ernstig/ zeer ernstig</a:t>
            </a:r>
            <a:r>
              <a:rPr lang="nl-BE" dirty="0"/>
              <a:t>’ wordt enkel gebruikt in de rubrieken betreffende stabiliteit. ‘Zeer ernstig’ betekent dat er een stabiliteitsgevaar is of een direct gevaar voor de bewoners, ‘ernstig’ betekent dat de samenhang van de bouwelementen (plaatselijk) ontbreekt.</a:t>
            </a:r>
          </a:p>
          <a:p>
            <a:endParaRPr lang="nl-BE" b="1" dirty="0" smtClean="0"/>
          </a:p>
          <a:p>
            <a:r>
              <a:rPr lang="nl-BE" b="1" dirty="0" smtClean="0"/>
              <a:t>Vocht,</a:t>
            </a:r>
            <a:r>
              <a:rPr lang="nl-BE" b="1" baseline="0" dirty="0" smtClean="0"/>
              <a:t> stabiliteit en andere gebreken</a:t>
            </a:r>
            <a:endParaRPr lang="nl-BE" b="1" dirty="0"/>
          </a:p>
        </p:txBody>
      </p:sp>
      <p:sp>
        <p:nvSpPr>
          <p:cNvPr id="4" name="Tijdelijke aanduiding voor dianummer 3"/>
          <p:cNvSpPr>
            <a:spLocks noGrp="1"/>
          </p:cNvSpPr>
          <p:nvPr>
            <p:ph type="sldNum" sz="quarter" idx="10"/>
          </p:nvPr>
        </p:nvSpPr>
        <p:spPr/>
        <p:txBody>
          <a:bodyPr/>
          <a:lstStyle/>
          <a:p>
            <a:fld id="{E2B00863-37E1-422E-B176-D35635A0B5E5}" type="slidenum">
              <a:rPr lang="nl-NL" altLang="nl-BE" smtClean="0"/>
              <a:pPr/>
              <a:t>13</a:t>
            </a:fld>
            <a:endParaRPr lang="nl-NL" altLang="nl-BE"/>
          </a:p>
        </p:txBody>
      </p:sp>
    </p:spTree>
    <p:extLst>
      <p:ext uri="{BB962C8B-B14F-4D97-AF65-F5344CB8AC3E}">
        <p14:creationId xmlns:p14="http://schemas.microsoft.com/office/powerpoint/2010/main" val="38990154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Strik die loshangt</a:t>
            </a:r>
            <a:endParaRPr lang="nl-BE" dirty="0"/>
          </a:p>
        </p:txBody>
      </p:sp>
      <p:sp>
        <p:nvSpPr>
          <p:cNvPr id="4" name="Tijdelijke aanduiding voor dianummer 3"/>
          <p:cNvSpPr>
            <a:spLocks noGrp="1"/>
          </p:cNvSpPr>
          <p:nvPr>
            <p:ph type="sldNum" sz="quarter" idx="10"/>
          </p:nvPr>
        </p:nvSpPr>
        <p:spPr/>
        <p:txBody>
          <a:bodyPr/>
          <a:lstStyle/>
          <a:p>
            <a:fld id="{E2B00863-37E1-422E-B176-D35635A0B5E5}" type="slidenum">
              <a:rPr lang="nl-NL" altLang="nl-BE" smtClean="0"/>
              <a:pPr/>
              <a:t>14</a:t>
            </a:fld>
            <a:endParaRPr lang="nl-NL" altLang="nl-BE"/>
          </a:p>
        </p:txBody>
      </p:sp>
    </p:spTree>
    <p:extLst>
      <p:ext uri="{BB962C8B-B14F-4D97-AF65-F5344CB8AC3E}">
        <p14:creationId xmlns:p14="http://schemas.microsoft.com/office/powerpoint/2010/main" val="7425755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b="1" dirty="0" smtClean="0"/>
              <a:t>Vocht: genereert 3 of 9 punten,</a:t>
            </a:r>
            <a:r>
              <a:rPr lang="nl-BE" b="1" baseline="0" dirty="0" smtClean="0"/>
              <a:t> afhankelijk van het feit of het plaatselijk is of op meerdere plaatsen</a:t>
            </a:r>
            <a:endParaRPr lang="nl-BE" b="1" dirty="0"/>
          </a:p>
        </p:txBody>
      </p:sp>
      <p:sp>
        <p:nvSpPr>
          <p:cNvPr id="4" name="Tijdelijke aanduiding voor dianummer 3"/>
          <p:cNvSpPr>
            <a:spLocks noGrp="1"/>
          </p:cNvSpPr>
          <p:nvPr>
            <p:ph type="sldNum" sz="quarter" idx="10"/>
          </p:nvPr>
        </p:nvSpPr>
        <p:spPr/>
        <p:txBody>
          <a:bodyPr/>
          <a:lstStyle/>
          <a:p>
            <a:fld id="{E2B00863-37E1-422E-B176-D35635A0B5E5}" type="slidenum">
              <a:rPr lang="nl-NL" altLang="nl-BE" smtClean="0"/>
              <a:pPr/>
              <a:t>15</a:t>
            </a:fld>
            <a:endParaRPr lang="nl-NL" altLang="nl-BE"/>
          </a:p>
        </p:txBody>
      </p:sp>
    </p:spTree>
    <p:extLst>
      <p:ext uri="{BB962C8B-B14F-4D97-AF65-F5344CB8AC3E}">
        <p14:creationId xmlns:p14="http://schemas.microsoft.com/office/powerpoint/2010/main" val="28258081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spcBef>
                <a:spcPts val="0"/>
              </a:spcBef>
            </a:pPr>
            <a:r>
              <a:rPr lang="nl-BE" dirty="0"/>
              <a:t>Vocht is zowat de grootste oorzaak van schade aan gebouwen. De aanwezigheid van vocht kan verschillende oorzaken hebben. Bovendien kunnen verschillende oorzaken gelijkaardige negatieve gevolgen hebben, zoals losgekomen en beschadigde afwerking, schimmelvorming, algemeen onbehagen door een te hoge relatieve</a:t>
            </a:r>
          </a:p>
          <a:p>
            <a:pPr>
              <a:spcBef>
                <a:spcPts val="0"/>
              </a:spcBef>
            </a:pPr>
            <a:r>
              <a:rPr lang="nl-BE" dirty="0"/>
              <a:t>luchtvochtigheid, enzovoort.</a:t>
            </a:r>
          </a:p>
          <a:p>
            <a:pPr>
              <a:spcBef>
                <a:spcPts val="0"/>
              </a:spcBef>
            </a:pPr>
            <a:r>
              <a:rPr lang="nl-BE" dirty="0"/>
              <a:t>Links: opstijgend vocht – Rechts: condenserend vocht met schimmelvorming</a:t>
            </a:r>
          </a:p>
          <a:p>
            <a:pPr>
              <a:spcBef>
                <a:spcPts val="0"/>
              </a:spcBef>
            </a:pPr>
            <a:r>
              <a:rPr lang="nl-BE" dirty="0" smtClean="0"/>
              <a:t>Verschillende</a:t>
            </a:r>
            <a:r>
              <a:rPr lang="nl-BE" baseline="0" dirty="0" smtClean="0"/>
              <a:t> vormen van vocht:</a:t>
            </a:r>
          </a:p>
          <a:p>
            <a:pPr marL="171406" indent="-171406">
              <a:spcBef>
                <a:spcPts val="0"/>
              </a:spcBef>
              <a:buFont typeface="Arial" panose="020B0604020202020204" pitchFamily="34" charset="0"/>
              <a:buChar char="•"/>
            </a:pPr>
            <a:r>
              <a:rPr lang="nl-BE" baseline="0" dirty="0" smtClean="0"/>
              <a:t>Insijpelend vocht (slechte aansluitingen bv schouw – dak; losliggende dakpannen)</a:t>
            </a:r>
          </a:p>
          <a:p>
            <a:pPr marL="171406" indent="-171406">
              <a:spcBef>
                <a:spcPts val="0"/>
              </a:spcBef>
              <a:buFont typeface="Arial" panose="020B0604020202020204" pitchFamily="34" charset="0"/>
              <a:buChar char="•"/>
            </a:pPr>
            <a:r>
              <a:rPr lang="nl-BE" baseline="0" dirty="0" smtClean="0"/>
              <a:t>Doorslaand vocht (gevels die blootgesteld aan slagregen)</a:t>
            </a:r>
          </a:p>
          <a:p>
            <a:pPr marL="171406" indent="-171406">
              <a:spcBef>
                <a:spcPts val="0"/>
              </a:spcBef>
              <a:buFont typeface="Arial" panose="020B0604020202020204" pitchFamily="34" charset="0"/>
              <a:buChar char="•"/>
            </a:pPr>
            <a:r>
              <a:rPr lang="nl-BE" baseline="0" dirty="0" smtClean="0"/>
              <a:t>Opstijgend vocht (bij ontbreken of slechte uitvoering van een scheidingslaag aan de muurvoet of in de vloer)</a:t>
            </a:r>
          </a:p>
          <a:p>
            <a:pPr marL="171406" indent="-171406">
              <a:spcBef>
                <a:spcPts val="0"/>
              </a:spcBef>
              <a:buFont typeface="Arial" panose="020B0604020202020204" pitchFamily="34" charset="0"/>
              <a:buChar char="•"/>
            </a:pPr>
            <a:r>
              <a:rPr lang="nl-BE" baseline="0" dirty="0" smtClean="0"/>
              <a:t>Bouwvocht (vocht afkomstig van het bouwproces)</a:t>
            </a:r>
          </a:p>
          <a:p>
            <a:pPr marL="171406" indent="-171406">
              <a:spcBef>
                <a:spcPts val="0"/>
              </a:spcBef>
              <a:buFont typeface="Arial" panose="020B0604020202020204" pitchFamily="34" charset="0"/>
              <a:buChar char="•"/>
            </a:pPr>
            <a:r>
              <a:rPr lang="nl-BE" baseline="0" dirty="0" smtClean="0"/>
              <a:t>Condenserend vocht (</a:t>
            </a:r>
            <a:r>
              <a:rPr lang="nl-BE" dirty="0"/>
              <a:t>Lucht bevat een hoeveelheid waterdamp. Wanneer men lucht afkoelt, ontstaat op een bepaald moment condensatie: een gedeelte van de in de lucht opgeloste waterdamp wordt vloeibaar en slaat neer)</a:t>
            </a:r>
          </a:p>
          <a:p>
            <a:pPr>
              <a:spcBef>
                <a:spcPts val="0"/>
              </a:spcBef>
            </a:pPr>
            <a:r>
              <a:rPr lang="nl-BE" dirty="0"/>
              <a:t>Conclusie: Het is niet altijd eenvoudig een eenduidige oorzaak te vinden voor vochtschade. Dikwijls gaat het om een combinatie van factoren.</a:t>
            </a:r>
          </a:p>
          <a:p>
            <a:pPr>
              <a:spcBef>
                <a:spcPts val="0"/>
              </a:spcBef>
            </a:pPr>
            <a:r>
              <a:rPr lang="nl-BE" dirty="0"/>
              <a:t>Daarom moet de onderzoeker zich beperken tot het noteren en quoteren van de schade die hij ziet, namelijk sporen van vocht of vochtplekken en aantastingen door schimmels of zwammen.</a:t>
            </a:r>
            <a:endParaRPr lang="nl-BE" baseline="0" dirty="0" smtClean="0"/>
          </a:p>
          <a:p>
            <a:pPr marL="171406" indent="-171406">
              <a:buFont typeface="Arial" panose="020B0604020202020204" pitchFamily="34" charset="0"/>
              <a:buChar char="•"/>
            </a:pPr>
            <a:endParaRPr lang="nl-BE" dirty="0"/>
          </a:p>
        </p:txBody>
      </p:sp>
      <p:sp>
        <p:nvSpPr>
          <p:cNvPr id="4" name="Tijdelijke aanduiding voor dianummer 3"/>
          <p:cNvSpPr>
            <a:spLocks noGrp="1"/>
          </p:cNvSpPr>
          <p:nvPr>
            <p:ph type="sldNum" sz="quarter" idx="10"/>
          </p:nvPr>
        </p:nvSpPr>
        <p:spPr/>
        <p:txBody>
          <a:bodyPr/>
          <a:lstStyle/>
          <a:p>
            <a:fld id="{E2B00863-37E1-422E-B176-D35635A0B5E5}" type="slidenum">
              <a:rPr lang="nl-NL" altLang="nl-BE" smtClean="0"/>
              <a:pPr/>
              <a:t>16</a:t>
            </a:fld>
            <a:endParaRPr lang="nl-NL" altLang="nl-BE"/>
          </a:p>
        </p:txBody>
      </p:sp>
    </p:spTree>
    <p:extLst>
      <p:ext uri="{BB962C8B-B14F-4D97-AF65-F5344CB8AC3E}">
        <p14:creationId xmlns:p14="http://schemas.microsoft.com/office/powerpoint/2010/main" val="22394028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Randaarding wordt niet aanvaard (is verboden in België)</a:t>
            </a:r>
            <a:endParaRPr lang="nl-BE" dirty="0"/>
          </a:p>
        </p:txBody>
      </p:sp>
      <p:sp>
        <p:nvSpPr>
          <p:cNvPr id="4" name="Tijdelijke aanduiding voor dianummer 3"/>
          <p:cNvSpPr>
            <a:spLocks noGrp="1"/>
          </p:cNvSpPr>
          <p:nvPr>
            <p:ph type="sldNum" sz="quarter" idx="10"/>
          </p:nvPr>
        </p:nvSpPr>
        <p:spPr/>
        <p:txBody>
          <a:bodyPr/>
          <a:lstStyle/>
          <a:p>
            <a:fld id="{E2B00863-37E1-422E-B176-D35635A0B5E5}" type="slidenum">
              <a:rPr lang="nl-NL" altLang="nl-BE" smtClean="0"/>
              <a:pPr/>
              <a:t>17</a:t>
            </a:fld>
            <a:endParaRPr lang="nl-NL" altLang="nl-BE"/>
          </a:p>
        </p:txBody>
      </p:sp>
    </p:spTree>
    <p:extLst>
      <p:ext uri="{BB962C8B-B14F-4D97-AF65-F5344CB8AC3E}">
        <p14:creationId xmlns:p14="http://schemas.microsoft.com/office/powerpoint/2010/main" val="538504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Randaarding wordt niet aanvaard (is verboden in België)</a:t>
            </a:r>
            <a:endParaRPr lang="nl-BE" dirty="0"/>
          </a:p>
        </p:txBody>
      </p:sp>
      <p:sp>
        <p:nvSpPr>
          <p:cNvPr id="4" name="Tijdelijke aanduiding voor dianummer 3"/>
          <p:cNvSpPr>
            <a:spLocks noGrp="1"/>
          </p:cNvSpPr>
          <p:nvPr>
            <p:ph type="sldNum" sz="quarter" idx="10"/>
          </p:nvPr>
        </p:nvSpPr>
        <p:spPr/>
        <p:txBody>
          <a:bodyPr/>
          <a:lstStyle/>
          <a:p>
            <a:fld id="{E2B00863-37E1-422E-B176-D35635A0B5E5}" type="slidenum">
              <a:rPr lang="nl-NL" altLang="nl-BE" smtClean="0"/>
              <a:pPr/>
              <a:t>18</a:t>
            </a:fld>
            <a:endParaRPr lang="nl-NL" altLang="nl-BE"/>
          </a:p>
        </p:txBody>
      </p:sp>
    </p:spTree>
    <p:extLst>
      <p:ext uri="{BB962C8B-B14F-4D97-AF65-F5344CB8AC3E}">
        <p14:creationId xmlns:p14="http://schemas.microsoft.com/office/powerpoint/2010/main" val="538504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Een koepel gebruiken als verluchting van het lokaal kan als er geen andere mogelijkheid is en indien deze voldoende mogelijkheid tot verluchting biedt. Bij koepels moet extra aandacht besteed worden aan de bruikbaarheid en bereikbaarheid ervan (voorzieningen moeten aanwezig zijn om de koepel te kunnen openen en sluiten</a:t>
            </a:r>
            <a:r>
              <a:rPr lang="nl-BE" dirty="0" smtClean="0"/>
              <a:t>).</a:t>
            </a:r>
          </a:p>
          <a:p>
            <a:r>
              <a:rPr lang="nl-BE" dirty="0" smtClean="0"/>
              <a:t>Onvoldoende verlichting: minder dan 1/12</a:t>
            </a:r>
            <a:r>
              <a:rPr lang="nl-BE" baseline="30000" dirty="0" smtClean="0"/>
              <a:t>de</a:t>
            </a:r>
            <a:r>
              <a:rPr lang="nl-BE" dirty="0" smtClean="0"/>
              <a:t> van de vloeroppervlakte</a:t>
            </a:r>
          </a:p>
          <a:p>
            <a:r>
              <a:rPr lang="nl-BE" dirty="0" smtClean="0"/>
              <a:t>Kieren en spleten worden niet beschouwd als mogelijkheden tot verluchting; opengaande</a:t>
            </a:r>
            <a:r>
              <a:rPr lang="nl-BE" baseline="0" dirty="0" smtClean="0"/>
              <a:t> ramen wel.</a:t>
            </a:r>
          </a:p>
          <a:p>
            <a:r>
              <a:rPr lang="nl-BE" dirty="0"/>
              <a:t>Buitendeuren worden niet beschouwd als een verluchtingsmogelijkheid, tenzij deze voorzien zijn van een opengaand raamdeel dat op een veilige wijze kan openstaan.</a:t>
            </a:r>
          </a:p>
          <a:p>
            <a:r>
              <a:rPr lang="nl-BE" dirty="0"/>
              <a:t>Een dampkap dient om geuren en kookvocht af te voeren en </a:t>
            </a:r>
            <a:r>
              <a:rPr lang="nl-BE" b="1" dirty="0"/>
              <a:t>niet </a:t>
            </a:r>
            <a:r>
              <a:rPr lang="nl-BE" dirty="0"/>
              <a:t>om een keuken te ventileren of te verluchten.</a:t>
            </a:r>
          </a:p>
        </p:txBody>
      </p:sp>
      <p:sp>
        <p:nvSpPr>
          <p:cNvPr id="4" name="Tijdelijke aanduiding voor dianummer 3"/>
          <p:cNvSpPr>
            <a:spLocks noGrp="1"/>
          </p:cNvSpPr>
          <p:nvPr>
            <p:ph type="sldNum" sz="quarter" idx="10"/>
          </p:nvPr>
        </p:nvSpPr>
        <p:spPr/>
        <p:txBody>
          <a:bodyPr/>
          <a:lstStyle/>
          <a:p>
            <a:fld id="{E2B00863-37E1-422E-B176-D35635A0B5E5}" type="slidenum">
              <a:rPr lang="nl-NL" altLang="nl-BE" smtClean="0"/>
              <a:pPr/>
              <a:t>19</a:t>
            </a:fld>
            <a:endParaRPr lang="nl-NL" altLang="nl-BE"/>
          </a:p>
        </p:txBody>
      </p:sp>
    </p:spTree>
    <p:extLst>
      <p:ext uri="{BB962C8B-B14F-4D97-AF65-F5344CB8AC3E}">
        <p14:creationId xmlns:p14="http://schemas.microsoft.com/office/powerpoint/2010/main" val="19934700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EB21E5BE-A26A-4515-9C2F-4415F5106F73}" type="slidenum">
              <a:rPr lang="nl-NL" smtClean="0"/>
              <a:pPr/>
              <a:t>2</a:t>
            </a:fld>
            <a:endParaRPr lang="nl-NL"/>
          </a:p>
        </p:txBody>
      </p:sp>
    </p:spTree>
    <p:extLst>
      <p:ext uri="{BB962C8B-B14F-4D97-AF65-F5344CB8AC3E}">
        <p14:creationId xmlns:p14="http://schemas.microsoft.com/office/powerpoint/2010/main" val="20424044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De rubriek “</a:t>
            </a:r>
            <a:r>
              <a:rPr lang="nl-BE" b="1" dirty="0"/>
              <a:t>energetische prestatie</a:t>
            </a:r>
            <a:r>
              <a:rPr lang="nl-BE" dirty="0"/>
              <a:t>” is nieuw </a:t>
            </a:r>
            <a:r>
              <a:rPr lang="nl-BE" dirty="0" smtClean="0"/>
              <a:t>voor </a:t>
            </a:r>
            <a:r>
              <a:rPr lang="nl-BE" dirty="0"/>
              <a:t>zelfstandige woningen vanaf 1 januari 2013</a:t>
            </a:r>
            <a:r>
              <a:rPr lang="nl-BE" dirty="0" smtClean="0"/>
              <a:t>.</a:t>
            </a:r>
          </a:p>
          <a:p>
            <a:r>
              <a:rPr lang="nl-BE" dirty="0" smtClean="0"/>
              <a:t>Hoe wordt dit gecontroleerd? </a:t>
            </a:r>
          </a:p>
          <a:p>
            <a:pPr marL="174548" indent="-174548" defTabSz="930923">
              <a:buFont typeface="Arial" panose="020B0604020202020204" pitchFamily="34" charset="0"/>
              <a:buChar char="•"/>
              <a:defRPr/>
            </a:pPr>
            <a:r>
              <a:rPr lang="nl-BE" dirty="0" smtClean="0"/>
              <a:t>Visuele vaststelling</a:t>
            </a:r>
          </a:p>
          <a:p>
            <a:pPr marL="174548" indent="-174548">
              <a:buFont typeface="Arial" panose="020B0604020202020204" pitchFamily="34" charset="0"/>
              <a:buChar char="•"/>
            </a:pPr>
            <a:r>
              <a:rPr lang="nl-BE" dirty="0" smtClean="0"/>
              <a:t>EPC  -  geen strafpunten op basis van </a:t>
            </a:r>
            <a:r>
              <a:rPr lang="nl-BE" dirty="0" err="1" smtClean="0"/>
              <a:t>defaultwaarde</a:t>
            </a:r>
            <a:r>
              <a:rPr lang="nl-BE" baseline="0" dirty="0" smtClean="0"/>
              <a:t> (</a:t>
            </a:r>
            <a:r>
              <a:rPr lang="nl-BE" baseline="0" dirty="0" err="1" smtClean="0"/>
              <a:t>defaultwaardes</a:t>
            </a:r>
            <a:r>
              <a:rPr lang="nl-BE" baseline="0" dirty="0" smtClean="0"/>
              <a:t> schatten de isolatiewaarde op basis van de ouderdom van de woning en tijdstip evt. renovatiewerken)</a:t>
            </a:r>
          </a:p>
          <a:p>
            <a:pPr marL="174548" indent="-174548">
              <a:buFont typeface="Arial" panose="020B0604020202020204" pitchFamily="34" charset="0"/>
              <a:buChar char="•"/>
            </a:pPr>
            <a:r>
              <a:rPr lang="nl-BE" baseline="0" dirty="0" smtClean="0"/>
              <a:t>Enkel als de controleur met het blote oog kan vaststellen dat er geen (of onvoldoende) dakisolatie aanwezig is, kunnen strafpunten worden toegekend.</a:t>
            </a:r>
            <a:endParaRPr lang="nl-BE" dirty="0" smtClean="0"/>
          </a:p>
          <a:p>
            <a:pPr marL="174548" indent="-174548">
              <a:buFont typeface="Arial" panose="020B0604020202020204" pitchFamily="34" charset="0"/>
              <a:buChar char="•"/>
            </a:pPr>
            <a:r>
              <a:rPr lang="nl-BE" dirty="0" smtClean="0"/>
              <a:t>Geen destructief</a:t>
            </a:r>
            <a:r>
              <a:rPr lang="nl-BE" baseline="0" dirty="0" smtClean="0"/>
              <a:t> onderzoek</a:t>
            </a:r>
            <a:endParaRPr lang="nl-BE" dirty="0" smtClean="0"/>
          </a:p>
          <a:p>
            <a:pPr marL="174548" indent="-174548">
              <a:buFont typeface="Arial" panose="020B0604020202020204" pitchFamily="34" charset="0"/>
              <a:buChar char="•"/>
            </a:pPr>
            <a:endParaRPr lang="nl-BE" dirty="0" smtClean="0"/>
          </a:p>
          <a:p>
            <a:pPr marL="174548" indent="-174548">
              <a:buFont typeface="Arial" panose="020B0604020202020204" pitchFamily="34" charset="0"/>
              <a:buChar char="•"/>
            </a:pPr>
            <a:endParaRPr lang="nl-BE" dirty="0" smtClean="0"/>
          </a:p>
          <a:p>
            <a:pPr marL="174548" indent="-174548">
              <a:buFont typeface="Arial" panose="020B0604020202020204" pitchFamily="34" charset="0"/>
              <a:buChar char="•"/>
            </a:pPr>
            <a:endParaRPr lang="nl-BE" dirty="0"/>
          </a:p>
        </p:txBody>
      </p:sp>
      <p:sp>
        <p:nvSpPr>
          <p:cNvPr id="4" name="Tijdelijke aanduiding voor dianummer 3"/>
          <p:cNvSpPr>
            <a:spLocks noGrp="1"/>
          </p:cNvSpPr>
          <p:nvPr>
            <p:ph type="sldNum" sz="quarter" idx="10"/>
          </p:nvPr>
        </p:nvSpPr>
        <p:spPr/>
        <p:txBody>
          <a:bodyPr/>
          <a:lstStyle/>
          <a:p>
            <a:fld id="{E2B00863-37E1-422E-B176-D35635A0B5E5}" type="slidenum">
              <a:rPr lang="nl-NL" altLang="nl-BE" smtClean="0"/>
              <a:pPr/>
              <a:t>20</a:t>
            </a:fld>
            <a:endParaRPr lang="nl-NL" altLang="nl-BE"/>
          </a:p>
        </p:txBody>
      </p:sp>
    </p:spTree>
    <p:extLst>
      <p:ext uri="{BB962C8B-B14F-4D97-AF65-F5344CB8AC3E}">
        <p14:creationId xmlns:p14="http://schemas.microsoft.com/office/powerpoint/2010/main" val="42170376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defTabSz="914167">
              <a:defRPr/>
            </a:pPr>
            <a:r>
              <a:rPr lang="nl-BE" dirty="0">
                <a:latin typeface="Arial" panose="020B0604020202020204" pitchFamily="34" charset="0"/>
                <a:cs typeface="Arial" panose="020B0604020202020204" pitchFamily="34" charset="0"/>
              </a:rPr>
              <a:t>Er worde</a:t>
            </a:r>
            <a:r>
              <a:rPr lang="nl-BE" dirty="0"/>
              <a:t>n </a:t>
            </a:r>
            <a:r>
              <a:rPr lang="nl-BE" dirty="0">
                <a:latin typeface="Arial" panose="020B0604020202020204" pitchFamily="34" charset="0"/>
                <a:cs typeface="Arial" panose="020B0604020202020204" pitchFamily="34" charset="0"/>
              </a:rPr>
              <a:t>geen</a:t>
            </a:r>
            <a:r>
              <a:rPr lang="nl-BE" dirty="0"/>
              <a:t> uitzonderingen op de norm voorzien. Als echter wordt bewezen dat het bouwtechnisch of juridisch onmogelijk is om dubbel glas te plaatsen (zou zeer uitzonderlijk voorkomen m.b.t. beschermde monumenten), dan is er sprake van overmacht. </a:t>
            </a:r>
            <a:endParaRPr lang="nl-BE" altLang="nl-BE" dirty="0"/>
          </a:p>
          <a:p>
            <a:endParaRPr lang="nl-BE" dirty="0"/>
          </a:p>
        </p:txBody>
      </p:sp>
      <p:sp>
        <p:nvSpPr>
          <p:cNvPr id="4" name="Tijdelijke aanduiding voor dianummer 3"/>
          <p:cNvSpPr>
            <a:spLocks noGrp="1"/>
          </p:cNvSpPr>
          <p:nvPr>
            <p:ph type="sldNum" sz="quarter" idx="10"/>
          </p:nvPr>
        </p:nvSpPr>
        <p:spPr/>
        <p:txBody>
          <a:bodyPr/>
          <a:lstStyle/>
          <a:p>
            <a:fld id="{E2B00863-37E1-422E-B176-D35635A0B5E5}" type="slidenum">
              <a:rPr lang="nl-NL" altLang="nl-BE" smtClean="0"/>
              <a:pPr/>
              <a:t>21</a:t>
            </a:fld>
            <a:endParaRPr lang="nl-NL" altLang="nl-BE"/>
          </a:p>
        </p:txBody>
      </p:sp>
    </p:spTree>
    <p:extLst>
      <p:ext uri="{BB962C8B-B14F-4D97-AF65-F5344CB8AC3E}">
        <p14:creationId xmlns:p14="http://schemas.microsoft.com/office/powerpoint/2010/main" val="31756289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Een rookmelder (soms ook </a:t>
            </a:r>
            <a:r>
              <a:rPr lang="nl-BE" i="1" dirty="0"/>
              <a:t>brandmelder </a:t>
            </a:r>
            <a:r>
              <a:rPr lang="nl-BE" dirty="0"/>
              <a:t>genoemd) is een apparaat dat alarm slaat na detectie van rookdeeltjes die kunnen wijzen op een (beginnende) brand. Er bestaan meerdere soorten rookmelders; de meest bekende is de optische rookmelder.</a:t>
            </a:r>
          </a:p>
          <a:p>
            <a:r>
              <a:rPr lang="nl-BE" b="1" dirty="0"/>
              <a:t>Installatie van rookmelders verplicht vanaf 1/1/2013 voor:</a:t>
            </a:r>
          </a:p>
          <a:p>
            <a:r>
              <a:rPr lang="nl-BE" dirty="0"/>
              <a:t>ALLE woningen waarvoor vanaf 1/1/2013 een nieuw huurcontract wordt afgesloten (zowel huur als hoofdverblijfplaats als andere woninghuur</a:t>
            </a:r>
            <a:r>
              <a:rPr lang="nl-BE" dirty="0" smtClean="0"/>
              <a:t>).</a:t>
            </a:r>
            <a:endParaRPr lang="nl-BE" dirty="0"/>
          </a:p>
        </p:txBody>
      </p:sp>
      <p:sp>
        <p:nvSpPr>
          <p:cNvPr id="4" name="Tijdelijke aanduiding voor dianummer 3"/>
          <p:cNvSpPr>
            <a:spLocks noGrp="1"/>
          </p:cNvSpPr>
          <p:nvPr>
            <p:ph type="sldNum" sz="quarter" idx="10"/>
          </p:nvPr>
        </p:nvSpPr>
        <p:spPr/>
        <p:txBody>
          <a:bodyPr/>
          <a:lstStyle/>
          <a:p>
            <a:fld id="{E2B00863-37E1-422E-B176-D35635A0B5E5}" type="slidenum">
              <a:rPr lang="nl-NL" altLang="nl-BE" smtClean="0"/>
              <a:pPr/>
              <a:t>22</a:t>
            </a:fld>
            <a:endParaRPr lang="nl-NL" altLang="nl-BE"/>
          </a:p>
        </p:txBody>
      </p:sp>
    </p:spTree>
    <p:extLst>
      <p:ext uri="{BB962C8B-B14F-4D97-AF65-F5344CB8AC3E}">
        <p14:creationId xmlns:p14="http://schemas.microsoft.com/office/powerpoint/2010/main" val="7363317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200" b="0" i="0" u="none" strike="noStrike" kern="1200" baseline="0" dirty="0" smtClean="0">
                <a:solidFill>
                  <a:schemeClr val="tx1"/>
                </a:solidFill>
                <a:latin typeface="Arial" charset="0"/>
                <a:ea typeface="+mn-ea"/>
                <a:cs typeface="+mn-cs"/>
              </a:rPr>
              <a:t>Bij de berekening wordt uitgegaan van het </a:t>
            </a:r>
            <a:r>
              <a:rPr lang="nl-BE" sz="1200" b="0" i="1" u="none" strike="noStrike" kern="1200" baseline="0" dirty="0" smtClean="0">
                <a:solidFill>
                  <a:schemeClr val="tx1"/>
                </a:solidFill>
                <a:latin typeface="Arial" charset="0"/>
                <a:ea typeface="+mn-ea"/>
                <a:cs typeface="+mn-cs"/>
              </a:rPr>
              <a:t>aantal </a:t>
            </a:r>
            <a:r>
              <a:rPr lang="nl-BE" sz="1200" b="0" i="0" u="none" strike="noStrike" kern="1200" baseline="0" dirty="0" smtClean="0">
                <a:solidFill>
                  <a:schemeClr val="tx1"/>
                </a:solidFill>
                <a:latin typeface="Arial" charset="0"/>
                <a:ea typeface="+mn-ea"/>
                <a:cs typeface="+mn-cs"/>
              </a:rPr>
              <a:t>woonlokalen (leefkamer(s), keuken en slaapkamer(s)) en	</a:t>
            </a:r>
          </a:p>
          <a:p>
            <a:r>
              <a:rPr lang="nl-BE" sz="1200" b="0" i="0" u="none" strike="noStrike" kern="1200" baseline="0" dirty="0" smtClean="0">
                <a:solidFill>
                  <a:schemeClr val="tx1"/>
                </a:solidFill>
                <a:latin typeface="Arial" charset="0"/>
                <a:ea typeface="+mn-ea"/>
                <a:cs typeface="+mn-cs"/>
              </a:rPr>
              <a:t>de </a:t>
            </a:r>
            <a:r>
              <a:rPr lang="nl-BE" sz="1200" b="0" i="1" u="none" strike="noStrike" kern="1200" baseline="0" dirty="0" smtClean="0">
                <a:solidFill>
                  <a:schemeClr val="tx1"/>
                </a:solidFill>
                <a:latin typeface="Arial" charset="0"/>
                <a:ea typeface="+mn-ea"/>
                <a:cs typeface="+mn-cs"/>
              </a:rPr>
              <a:t>totale </a:t>
            </a:r>
            <a:r>
              <a:rPr lang="nl-BE" sz="1200" b="0" i="1" u="none" strike="noStrike" kern="1200" baseline="0" dirty="0" err="1" smtClean="0">
                <a:solidFill>
                  <a:schemeClr val="tx1"/>
                </a:solidFill>
                <a:latin typeface="Arial" charset="0"/>
                <a:ea typeface="+mn-ea"/>
                <a:cs typeface="+mn-cs"/>
              </a:rPr>
              <a:t>nettovloeroppervlakte</a:t>
            </a:r>
            <a:r>
              <a:rPr lang="nl-BE" sz="1200" b="0" i="1" u="none" strike="noStrike" kern="1200" baseline="0" dirty="0" smtClean="0">
                <a:solidFill>
                  <a:schemeClr val="tx1"/>
                </a:solidFill>
                <a:latin typeface="Arial" charset="0"/>
                <a:ea typeface="+mn-ea"/>
                <a:cs typeface="+mn-cs"/>
              </a:rPr>
              <a:t> </a:t>
            </a:r>
            <a:r>
              <a:rPr lang="nl-BE" sz="1200" b="0" i="0" u="none" strike="noStrike" kern="1200" baseline="0" dirty="0" smtClean="0">
                <a:solidFill>
                  <a:schemeClr val="tx1"/>
                </a:solidFill>
                <a:latin typeface="Arial" charset="0"/>
                <a:ea typeface="+mn-ea"/>
                <a:cs typeface="+mn-cs"/>
              </a:rPr>
              <a:t>ervan.	</a:t>
            </a:r>
          </a:p>
          <a:p>
            <a:r>
              <a:rPr lang="nl-BE" sz="1200" b="0" i="0" u="none" strike="noStrike" kern="1200" baseline="0" dirty="0" smtClean="0">
                <a:solidFill>
                  <a:schemeClr val="tx1"/>
                </a:solidFill>
                <a:latin typeface="Arial" charset="0"/>
                <a:ea typeface="+mn-ea"/>
                <a:cs typeface="+mn-cs"/>
              </a:rPr>
              <a:t>Bij een woning met een totale </a:t>
            </a:r>
            <a:r>
              <a:rPr lang="nl-BE" sz="1200" b="0" i="0" u="none" strike="noStrike" kern="1200" baseline="0" dirty="0" err="1" smtClean="0">
                <a:solidFill>
                  <a:schemeClr val="tx1"/>
                </a:solidFill>
                <a:latin typeface="Arial" charset="0"/>
                <a:ea typeface="+mn-ea"/>
                <a:cs typeface="+mn-cs"/>
              </a:rPr>
              <a:t>nettovloeroppervlakte</a:t>
            </a:r>
            <a:r>
              <a:rPr lang="nl-BE" sz="1200" b="0" i="0" u="none" strike="noStrike" kern="1200" baseline="0" dirty="0" smtClean="0">
                <a:solidFill>
                  <a:schemeClr val="tx1"/>
                </a:solidFill>
                <a:latin typeface="Arial" charset="0"/>
                <a:ea typeface="+mn-ea"/>
                <a:cs typeface="+mn-cs"/>
              </a:rPr>
              <a:t> van de woonlokalen kleiner dan 18 m² en gebouwd of vergund vóór 01/10/2016	</a:t>
            </a:r>
          </a:p>
          <a:p>
            <a:r>
              <a:rPr lang="nl-BE" sz="1200" b="0" i="0" u="none" strike="noStrike" kern="1200" baseline="0" dirty="0" smtClean="0">
                <a:solidFill>
                  <a:schemeClr val="tx1"/>
                </a:solidFill>
                <a:latin typeface="Arial" charset="0"/>
                <a:ea typeface="+mn-ea"/>
                <a:cs typeface="+mn-cs"/>
              </a:rPr>
              <a:t>wordt de oppervlakte van de aparte badkamer meegeteld voor maximaal 3 m².	</a:t>
            </a:r>
          </a:p>
          <a:p>
            <a:r>
              <a:rPr lang="nl-BE" sz="1200" b="0" i="0" u="none" strike="noStrike" kern="1200" baseline="0" dirty="0" smtClean="0">
                <a:solidFill>
                  <a:schemeClr val="tx1"/>
                </a:solidFill>
                <a:latin typeface="Arial" charset="0"/>
                <a:ea typeface="+mn-ea"/>
                <a:cs typeface="+mn-cs"/>
              </a:rPr>
              <a:t>Een leefruimte van minstens 8 m² met open keuken geldt als twee woonlokalen. Onder open keuken wordt verstaan :	</a:t>
            </a:r>
          </a:p>
          <a:p>
            <a:r>
              <a:rPr lang="nl-BE" sz="1200" b="0" i="0" u="none" strike="noStrike" kern="1200" baseline="0" dirty="0" smtClean="0">
                <a:solidFill>
                  <a:schemeClr val="tx1"/>
                </a:solidFill>
                <a:latin typeface="Arial" charset="0"/>
                <a:ea typeface="+mn-ea"/>
                <a:cs typeface="+mn-cs"/>
              </a:rPr>
              <a:t>de enige kookruimte die geïntegreerd is in de leefruimte.	</a:t>
            </a:r>
          </a:p>
          <a:p>
            <a:r>
              <a:rPr lang="nl-BE" sz="1200" b="0" i="0" u="none" strike="noStrike" kern="1200" baseline="0" dirty="0" smtClean="0">
                <a:solidFill>
                  <a:schemeClr val="tx1"/>
                </a:solidFill>
                <a:latin typeface="Arial" charset="0"/>
                <a:ea typeface="+mn-ea"/>
                <a:cs typeface="+mn-cs"/>
              </a:rPr>
              <a:t>De </a:t>
            </a:r>
            <a:r>
              <a:rPr lang="nl-BE" sz="1200" b="0" i="0" u="none" strike="noStrike" kern="1200" baseline="0" dirty="0" err="1" smtClean="0">
                <a:solidFill>
                  <a:schemeClr val="tx1"/>
                </a:solidFill>
                <a:latin typeface="Arial" charset="0"/>
                <a:ea typeface="+mn-ea"/>
                <a:cs typeface="+mn-cs"/>
              </a:rPr>
              <a:t>nettovloeroppervlakte</a:t>
            </a:r>
            <a:r>
              <a:rPr lang="nl-BE" sz="1200" b="0" i="0" u="none" strike="noStrike" kern="1200" baseline="0" dirty="0" smtClean="0">
                <a:solidFill>
                  <a:schemeClr val="tx1"/>
                </a:solidFill>
                <a:latin typeface="Arial" charset="0"/>
                <a:ea typeface="+mn-ea"/>
                <a:cs typeface="+mn-cs"/>
              </a:rPr>
              <a:t> wordt gemeten in de zone met een plafondhoogte van minstens 220 cm.	</a:t>
            </a:r>
          </a:p>
          <a:p>
            <a:r>
              <a:rPr lang="nl-BE" sz="1200" b="0" i="0" u="none" strike="noStrike" kern="1200" baseline="0" dirty="0" smtClean="0">
                <a:solidFill>
                  <a:schemeClr val="tx1"/>
                </a:solidFill>
                <a:latin typeface="Arial" charset="0"/>
                <a:ea typeface="+mn-ea"/>
                <a:cs typeface="+mn-cs"/>
              </a:rPr>
              <a:t>Bijkomend wordt bij hellende plafonds de </a:t>
            </a:r>
            <a:r>
              <a:rPr lang="nl-BE" sz="1200" b="0" i="0" u="none" strike="noStrike" kern="1200" baseline="0" dirty="0" err="1" smtClean="0">
                <a:solidFill>
                  <a:schemeClr val="tx1"/>
                </a:solidFill>
                <a:latin typeface="Arial" charset="0"/>
                <a:ea typeface="+mn-ea"/>
                <a:cs typeface="+mn-cs"/>
              </a:rPr>
              <a:t>nettovloeroppervlakte</a:t>
            </a:r>
            <a:r>
              <a:rPr lang="nl-BE" sz="1200" b="0" i="0" u="none" strike="noStrike" kern="1200" baseline="0" dirty="0" smtClean="0">
                <a:solidFill>
                  <a:schemeClr val="tx1"/>
                </a:solidFill>
                <a:latin typeface="Arial" charset="0"/>
                <a:ea typeface="+mn-ea"/>
                <a:cs typeface="+mn-cs"/>
              </a:rPr>
              <a:t> meegerekend met een vrije hoogte groter dan 180 cm.	</a:t>
            </a:r>
          </a:p>
          <a:p>
            <a:r>
              <a:rPr lang="nl-BE" sz="1200" b="0" i="0" u="none" strike="noStrike" kern="1200" baseline="0" dirty="0" smtClean="0">
                <a:solidFill>
                  <a:schemeClr val="tx1"/>
                </a:solidFill>
                <a:latin typeface="Arial" charset="0"/>
                <a:ea typeface="+mn-ea"/>
                <a:cs typeface="+mn-cs"/>
              </a:rPr>
              <a:t>Met de volgende lokalen wordt geen rekening gehouden:	</a:t>
            </a:r>
          </a:p>
          <a:p>
            <a:r>
              <a:rPr lang="nl-BE" sz="1200" b="0" i="0" u="none" strike="noStrike" kern="1200" baseline="0" dirty="0" smtClean="0">
                <a:solidFill>
                  <a:schemeClr val="tx1"/>
                </a:solidFill>
                <a:latin typeface="Arial" charset="0"/>
                <a:ea typeface="+mn-ea"/>
                <a:cs typeface="+mn-cs"/>
              </a:rPr>
              <a:t>- lokalen waarvan de in aanmerking te nemen </a:t>
            </a:r>
            <a:r>
              <a:rPr lang="nl-BE" sz="1200" b="0" i="0" u="none" strike="noStrike" kern="1200" baseline="0" dirty="0" err="1" smtClean="0">
                <a:solidFill>
                  <a:schemeClr val="tx1"/>
                </a:solidFill>
                <a:latin typeface="Arial" charset="0"/>
                <a:ea typeface="+mn-ea"/>
                <a:cs typeface="+mn-cs"/>
              </a:rPr>
              <a:t>nettovloeroppervlakte</a:t>
            </a:r>
            <a:r>
              <a:rPr lang="nl-BE" sz="1200" b="0" i="0" u="none" strike="noStrike" kern="1200" baseline="0" dirty="0" smtClean="0">
                <a:solidFill>
                  <a:schemeClr val="tx1"/>
                </a:solidFill>
                <a:latin typeface="Arial" charset="0"/>
                <a:ea typeface="+mn-ea"/>
                <a:cs typeface="+mn-cs"/>
              </a:rPr>
              <a:t> kleiner 	</a:t>
            </a:r>
          </a:p>
          <a:p>
            <a:endParaRPr lang="nl-BE" dirty="0"/>
          </a:p>
        </p:txBody>
      </p:sp>
      <p:sp>
        <p:nvSpPr>
          <p:cNvPr id="4" name="Tijdelijke aanduiding voor dianummer 3"/>
          <p:cNvSpPr>
            <a:spLocks noGrp="1"/>
          </p:cNvSpPr>
          <p:nvPr>
            <p:ph type="sldNum" sz="quarter" idx="10"/>
          </p:nvPr>
        </p:nvSpPr>
        <p:spPr/>
        <p:txBody>
          <a:bodyPr/>
          <a:lstStyle/>
          <a:p>
            <a:fld id="{E2B00863-37E1-422E-B176-D35635A0B5E5}" type="slidenum">
              <a:rPr lang="nl-NL" altLang="nl-BE" smtClean="0"/>
              <a:pPr/>
              <a:t>23</a:t>
            </a:fld>
            <a:endParaRPr lang="nl-NL" altLang="nl-BE"/>
          </a:p>
        </p:txBody>
      </p:sp>
    </p:spTree>
    <p:extLst>
      <p:ext uri="{BB962C8B-B14F-4D97-AF65-F5344CB8AC3E}">
        <p14:creationId xmlns:p14="http://schemas.microsoft.com/office/powerpoint/2010/main" val="37921996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defTabSz="914284">
              <a:defRPr/>
            </a:pPr>
            <a:r>
              <a:rPr lang="nl-BE" u="sng" dirty="0" smtClean="0">
                <a:solidFill>
                  <a:srgbClr val="293133"/>
                </a:solidFill>
              </a:rPr>
              <a:t>Verhuring na 1/1/2013:</a:t>
            </a:r>
          </a:p>
          <a:p>
            <a:pPr defTabSz="914284">
              <a:defRPr/>
            </a:pPr>
            <a:r>
              <a:rPr lang="nl-BE" u="none" baseline="0" dirty="0" smtClean="0">
                <a:solidFill>
                  <a:srgbClr val="293133"/>
                </a:solidFill>
              </a:rPr>
              <a:t>Rookmelders verplicht op elke bouwlaag</a:t>
            </a:r>
            <a:endParaRPr lang="nl-BE" u="sng" dirty="0" smtClean="0">
              <a:solidFill>
                <a:srgbClr val="293133"/>
              </a:solidFill>
            </a:endParaRPr>
          </a:p>
          <a:p>
            <a:pPr defTabSz="914284">
              <a:defRPr/>
            </a:pPr>
            <a:r>
              <a:rPr lang="nl-BE" u="sng" dirty="0" smtClean="0">
                <a:solidFill>
                  <a:srgbClr val="293133"/>
                </a:solidFill>
              </a:rPr>
              <a:t>Verhuring voor 1/1/2013:</a:t>
            </a:r>
            <a:r>
              <a:rPr lang="nl-BE" u="none" dirty="0" smtClean="0">
                <a:solidFill>
                  <a:srgbClr val="293133"/>
                </a:solidFill>
              </a:rPr>
              <a:t>			</a:t>
            </a:r>
            <a:r>
              <a:rPr lang="nl-BE" u="none" baseline="0" dirty="0" smtClean="0">
                <a:solidFill>
                  <a:srgbClr val="293133"/>
                </a:solidFill>
              </a:rPr>
              <a:t>		</a:t>
            </a:r>
          </a:p>
          <a:p>
            <a:pPr defTabSz="914284">
              <a:defRPr/>
            </a:pPr>
            <a:r>
              <a:rPr lang="nl-BE" u="none" dirty="0" smtClean="0">
                <a:solidFill>
                  <a:srgbClr val="293133"/>
                </a:solidFill>
              </a:rPr>
              <a:t>Woning</a:t>
            </a:r>
            <a:r>
              <a:rPr lang="nl-BE" u="none" baseline="0" dirty="0" smtClean="0">
                <a:solidFill>
                  <a:srgbClr val="293133"/>
                </a:solidFill>
              </a:rPr>
              <a:t> gebouwd na 1945: 1/1/2019</a:t>
            </a:r>
          </a:p>
          <a:p>
            <a:pPr defTabSz="914284">
              <a:defRPr/>
            </a:pPr>
            <a:r>
              <a:rPr lang="nl-BE" u="none" dirty="0" smtClean="0">
                <a:solidFill>
                  <a:srgbClr val="293133"/>
                </a:solidFill>
              </a:rPr>
              <a:t>Woning</a:t>
            </a:r>
            <a:r>
              <a:rPr lang="nl-BE" u="none" baseline="0" dirty="0" smtClean="0">
                <a:solidFill>
                  <a:srgbClr val="293133"/>
                </a:solidFill>
              </a:rPr>
              <a:t> gebouwd voor 1945: 1/1/2016</a:t>
            </a:r>
          </a:p>
          <a:p>
            <a:r>
              <a:rPr lang="nl-BE" u="none" dirty="0" smtClean="0">
                <a:solidFill>
                  <a:srgbClr val="293133"/>
                </a:solidFill>
              </a:rPr>
              <a:t>Bouwlaag: </a:t>
            </a:r>
            <a:r>
              <a:rPr lang="nl-BE" u="none" baseline="0" dirty="0" smtClean="0">
                <a:solidFill>
                  <a:srgbClr val="293133"/>
                </a:solidFill>
              </a:rPr>
              <a:t>+kelder/zolder indien dagelijks bruikbaar of indien technische installatie aanwezig</a:t>
            </a:r>
            <a:endParaRPr lang="nl-BE" u="none" dirty="0" smtClean="0">
              <a:solidFill>
                <a:srgbClr val="293133"/>
              </a:solidFill>
            </a:endParaRPr>
          </a:p>
          <a:p>
            <a:r>
              <a:rPr lang="nl-BE" u="none" dirty="0" smtClean="0">
                <a:solidFill>
                  <a:srgbClr val="293133"/>
                </a:solidFill>
              </a:rPr>
              <a:t>Verhuurder is verantwoordelijk</a:t>
            </a:r>
            <a:r>
              <a:rPr lang="nl-BE" u="none" baseline="0" dirty="0" smtClean="0">
                <a:solidFill>
                  <a:srgbClr val="293133"/>
                </a:solidFill>
              </a:rPr>
              <a:t> voor aankoop en plaatsing.</a:t>
            </a:r>
          </a:p>
          <a:p>
            <a:endParaRPr lang="nl-BE" dirty="0" smtClean="0"/>
          </a:p>
          <a:p>
            <a:r>
              <a:rPr lang="nl-BE" baseline="0" dirty="0" smtClean="0"/>
              <a:t>Het EPC is een certificaat dat de huurder een idee geeft van de energiezuinigheid van de woning. </a:t>
            </a:r>
          </a:p>
          <a:p>
            <a:r>
              <a:rPr lang="nl-BE" baseline="0" dirty="0" smtClean="0"/>
              <a:t>Belangrijk: een slechte EPC-score betekent niet dat de woning niet verhuurd mag worden</a:t>
            </a:r>
          </a:p>
          <a:p>
            <a:r>
              <a:rPr lang="nl-BE" baseline="0" dirty="0" smtClean="0"/>
              <a:t>Een EPC moet worden opgemaakt door een energiedeskundige type A - Kostprijs: richtprijs: 250 euro</a:t>
            </a:r>
          </a:p>
          <a:p>
            <a:r>
              <a:rPr lang="nl-BE" baseline="0" dirty="0" smtClean="0"/>
              <a:t>Een EPC is 10 jaar geldig</a:t>
            </a:r>
          </a:p>
          <a:p>
            <a:r>
              <a:rPr lang="nl-BE" baseline="0" dirty="0" smtClean="0"/>
              <a:t>controle op aanwezigheid EPC door het Vlaams Energieagentschap (VEA); zij doen </a:t>
            </a:r>
            <a:r>
              <a:rPr lang="nl-BE" baseline="0" dirty="0" err="1" smtClean="0"/>
              <a:t>steeksproefgewijs</a:t>
            </a:r>
            <a:r>
              <a:rPr lang="nl-BE" baseline="0" dirty="0" smtClean="0"/>
              <a:t> controles of bij klachten.</a:t>
            </a:r>
          </a:p>
          <a:p>
            <a:r>
              <a:rPr lang="nl-BE" baseline="0" dirty="0" smtClean="0"/>
              <a:t>Afwezigheid van een EPC is op zich geen reden dat de woning niet verkocht of verhuurd kan worden, maar de eigenaar riskeert wel een administratieve geldboete tussen 500 en 5.000 euro.</a:t>
            </a:r>
            <a:endParaRPr lang="nl-BE" dirty="0" smtClean="0"/>
          </a:p>
          <a:p>
            <a:endParaRPr lang="nl-BE" dirty="0"/>
          </a:p>
          <a:p>
            <a:r>
              <a:rPr lang="nl-BE" dirty="0" smtClean="0"/>
              <a:t>De verhuurder is verplicht om in elke officiële en publieke mededeling het bedrag van de gevraagde huurprijs en van de gemeenschappelijke lasten te vermelden + EPC. Als de verhuurder dit niet doet, riskeert hij een boete die varieert tussen 50 en 200 euro</a:t>
            </a:r>
            <a:r>
              <a:rPr lang="nl-BE" baseline="0" dirty="0" smtClean="0"/>
              <a:t> (inning door gemeente).</a:t>
            </a:r>
          </a:p>
          <a:p>
            <a:pPr defTabSz="914284">
              <a:defRPr/>
            </a:pPr>
            <a:r>
              <a:rPr lang="nl-BE" dirty="0" smtClean="0"/>
              <a:t>Reden: discriminatie</a:t>
            </a:r>
            <a:r>
              <a:rPr lang="nl-BE" baseline="0" dirty="0" smtClean="0"/>
              <a:t> van kandidaat-huurders tegengaan</a:t>
            </a:r>
            <a:endParaRPr lang="nl-BE" dirty="0" smtClean="0"/>
          </a:p>
          <a:p>
            <a:r>
              <a:rPr lang="nl-BE" dirty="0"/>
              <a:t>Controle op de </a:t>
            </a:r>
            <a:r>
              <a:rPr lang="nl-BE" b="1" dirty="0"/>
              <a:t>advertentieverplichting </a:t>
            </a:r>
            <a:r>
              <a:rPr lang="nl-BE" dirty="0"/>
              <a:t>van het EPC: boete tussen 500 en 5000 euro. </a:t>
            </a:r>
            <a:r>
              <a:rPr lang="nl-BE" b="1" dirty="0">
                <a:solidFill>
                  <a:srgbClr val="FF0000"/>
                </a:solidFill>
              </a:rPr>
              <a:t>(wie voert hier controle uit??)</a:t>
            </a:r>
          </a:p>
          <a:p>
            <a:r>
              <a:rPr lang="nl-BE" dirty="0" smtClean="0"/>
              <a:t>Een EPC is </a:t>
            </a:r>
            <a:r>
              <a:rPr lang="nl-BE" b="1" dirty="0" smtClean="0"/>
              <a:t>niet nodig</a:t>
            </a:r>
            <a:r>
              <a:rPr lang="nl-BE" dirty="0" smtClean="0"/>
              <a:t> voor:</a:t>
            </a:r>
          </a:p>
          <a:p>
            <a:pPr marL="171428" indent="-171428">
              <a:buFont typeface="Arial" panose="020B0604020202020204" pitchFamily="34" charset="0"/>
              <a:buChar char="•"/>
            </a:pPr>
            <a:r>
              <a:rPr lang="nl-BE" dirty="0" smtClean="0"/>
              <a:t>een serviceflat of noodwoning met een dagprijs en zonder huurovereenkomst</a:t>
            </a:r>
          </a:p>
          <a:p>
            <a:pPr marL="171428" indent="-171428">
              <a:buFont typeface="Arial" panose="020B0604020202020204" pitchFamily="34" charset="0"/>
              <a:buChar char="•"/>
            </a:pPr>
            <a:r>
              <a:rPr lang="nl-BE" dirty="0" smtClean="0"/>
              <a:t>verkoop van een onbewoonbaar verklaarde woning</a:t>
            </a:r>
          </a:p>
          <a:p>
            <a:pPr marL="171428" indent="-171428">
              <a:buFont typeface="Arial" panose="020B0604020202020204" pitchFamily="34" charset="0"/>
              <a:buChar char="•"/>
            </a:pPr>
            <a:r>
              <a:rPr lang="nl-BE" dirty="0" smtClean="0"/>
              <a:t>verkoop of verhuur van woningen waar geen verwarming aanwezig is</a:t>
            </a:r>
          </a:p>
          <a:p>
            <a:pPr marL="171428" indent="-171428">
              <a:buFont typeface="Arial" panose="020B0604020202020204" pitchFamily="34" charset="0"/>
              <a:buChar char="•"/>
            </a:pPr>
            <a:r>
              <a:rPr lang="nl-BE" dirty="0" smtClean="0"/>
              <a:t>verkoop of verhuur van woonboten</a:t>
            </a:r>
          </a:p>
          <a:p>
            <a:pPr marL="171428" indent="-171428">
              <a:buFont typeface="Arial" panose="020B0604020202020204" pitchFamily="34" charset="0"/>
              <a:buChar char="•"/>
            </a:pPr>
            <a:r>
              <a:rPr lang="nl-BE" dirty="0" smtClean="0"/>
              <a:t>verkoop van een deel van de eigendom (bv. door één van de partners bij een echtscheiding)</a:t>
            </a:r>
          </a:p>
          <a:p>
            <a:pPr marL="171428" indent="-171428">
              <a:buFont typeface="Arial" panose="020B0604020202020204" pitchFamily="34" charset="0"/>
              <a:buChar char="•"/>
            </a:pPr>
            <a:r>
              <a:rPr lang="nl-BE" dirty="0" smtClean="0"/>
              <a:t>verhuur van een vakantiewoning met een huurovereenkomst voor minder dan twee maanden (EPC wel nodig: bij periode van meer dan twee maanden en wanneer vakantiewoning hoofdverblijfplaats is van de huurder).</a:t>
            </a:r>
          </a:p>
          <a:p>
            <a:endParaRPr lang="nl-BE" dirty="0" smtClean="0"/>
          </a:p>
          <a:p>
            <a:endParaRPr lang="nl-BE" dirty="0" smtClean="0"/>
          </a:p>
          <a:p>
            <a:endParaRPr lang="nl-BE" b="1" dirty="0"/>
          </a:p>
        </p:txBody>
      </p:sp>
      <p:sp>
        <p:nvSpPr>
          <p:cNvPr id="4" name="Tijdelijke aanduiding voor dianummer 3"/>
          <p:cNvSpPr>
            <a:spLocks noGrp="1"/>
          </p:cNvSpPr>
          <p:nvPr>
            <p:ph type="sldNum" sz="quarter" idx="10"/>
          </p:nvPr>
        </p:nvSpPr>
        <p:spPr/>
        <p:txBody>
          <a:bodyPr/>
          <a:lstStyle/>
          <a:p>
            <a:fld id="{EB21E5BE-A26A-4515-9C2F-4415F5106F73}" type="slidenum">
              <a:rPr lang="nl-NL" smtClean="0"/>
              <a:pPr/>
              <a:t>24</a:t>
            </a:fld>
            <a:endParaRPr lang="nl-NL"/>
          </a:p>
        </p:txBody>
      </p:sp>
    </p:spTree>
    <p:extLst>
      <p:ext uri="{BB962C8B-B14F-4D97-AF65-F5344CB8AC3E}">
        <p14:creationId xmlns:p14="http://schemas.microsoft.com/office/powerpoint/2010/main" val="40117021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baseline="0" dirty="0" smtClean="0"/>
              <a:t>Het betreft een aantal absolute minimumnormen, die maken dat de bewoners er in een veilige en gezonde omgeving kunnen wonen.</a:t>
            </a:r>
          </a:p>
          <a:p>
            <a:r>
              <a:rPr lang="nl-BE" baseline="0" dirty="0" smtClean="0"/>
              <a:t>De VWC legt geen luxenormen op (bv. centrale verwarming is niet verplicht), maar er moet wel de mogelijkheid zijn om de woning veilig te verwarmen. Ander </a:t>
            </a:r>
            <a:r>
              <a:rPr lang="nl-BE" baseline="0" dirty="0" err="1" smtClean="0"/>
              <a:t>vb</a:t>
            </a:r>
            <a:r>
              <a:rPr lang="nl-BE" baseline="0" dirty="0" smtClean="0"/>
              <a:t>: aanwezigheid keukentoestellen (oven; fornuis,…) is niet verplicht, maar er moet wel de mogelijkheid zijn om deze toestellen te kunnen plaatsen en veilig te gebruiken (2 vrije geaarde stopcontacten) – ventilatiesysteem is niet verplicht, maar je moet wel de mogelijkheid hebben om de leefruimte en de slaapkamers te verluchten</a:t>
            </a:r>
            <a:endParaRPr lang="nl-BE" dirty="0" smtClean="0"/>
          </a:p>
          <a:p>
            <a:endParaRPr lang="nl-BE" dirty="0"/>
          </a:p>
        </p:txBody>
      </p:sp>
      <p:sp>
        <p:nvSpPr>
          <p:cNvPr id="4" name="Tijdelijke aanduiding voor dianummer 3"/>
          <p:cNvSpPr>
            <a:spLocks noGrp="1"/>
          </p:cNvSpPr>
          <p:nvPr>
            <p:ph type="sldNum" sz="quarter" idx="10"/>
          </p:nvPr>
        </p:nvSpPr>
        <p:spPr/>
        <p:txBody>
          <a:bodyPr/>
          <a:lstStyle/>
          <a:p>
            <a:fld id="{EB21E5BE-A26A-4515-9C2F-4415F5106F73}" type="slidenum">
              <a:rPr lang="nl-NL" smtClean="0"/>
              <a:pPr/>
              <a:t>25</a:t>
            </a:fld>
            <a:endParaRPr lang="nl-NL"/>
          </a:p>
        </p:txBody>
      </p:sp>
    </p:spTree>
    <p:extLst>
      <p:ext uri="{BB962C8B-B14F-4D97-AF65-F5344CB8AC3E}">
        <p14:creationId xmlns:p14="http://schemas.microsoft.com/office/powerpoint/2010/main" val="20424044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Wat als eigenaar gebreken niet wegwerkt?</a:t>
            </a:r>
          </a:p>
          <a:p>
            <a:r>
              <a:rPr lang="nl-BE" dirty="0" smtClean="0"/>
              <a:t>In principe stopt dan</a:t>
            </a:r>
            <a:r>
              <a:rPr lang="nl-BE" baseline="0" dirty="0" smtClean="0"/>
              <a:t> de procedure: de eigenaar krijgt logischerwijze geen conformiteitsattest.</a:t>
            </a:r>
          </a:p>
          <a:p>
            <a:r>
              <a:rPr lang="nl-BE" baseline="0" dirty="0" smtClean="0"/>
              <a:t>Kan de eigenaar de woning dan alsnog verhuren?</a:t>
            </a:r>
          </a:p>
          <a:p>
            <a:r>
              <a:rPr lang="nl-BE" baseline="0" dirty="0" smtClean="0"/>
              <a:t>Ja, maar hieraan zijn natuurlijk wel risico’s verbonden (ic nietigverklaring huurovereenkomst). Als de huurder een woningonderzoek aanvraagt, loopt de eigenaar bovendien het risico dat de woning ongeschikt of onbewoonbaar wordt verklaard.</a:t>
            </a:r>
            <a:endParaRPr lang="nl-BE" dirty="0"/>
          </a:p>
        </p:txBody>
      </p:sp>
      <p:sp>
        <p:nvSpPr>
          <p:cNvPr id="4" name="Tijdelijke aanduiding voor dianummer 3"/>
          <p:cNvSpPr>
            <a:spLocks noGrp="1"/>
          </p:cNvSpPr>
          <p:nvPr>
            <p:ph type="sldNum" sz="quarter" idx="10"/>
          </p:nvPr>
        </p:nvSpPr>
        <p:spPr/>
        <p:txBody>
          <a:bodyPr/>
          <a:lstStyle/>
          <a:p>
            <a:fld id="{EB21E5BE-A26A-4515-9C2F-4415F5106F73}" type="slidenum">
              <a:rPr lang="nl-NL" smtClean="0"/>
              <a:pPr/>
              <a:t>26</a:t>
            </a:fld>
            <a:endParaRPr lang="nl-NL"/>
          </a:p>
        </p:txBody>
      </p:sp>
    </p:spTree>
    <p:extLst>
      <p:ext uri="{BB962C8B-B14F-4D97-AF65-F5344CB8AC3E}">
        <p14:creationId xmlns:p14="http://schemas.microsoft.com/office/powerpoint/2010/main" val="20424044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EB21E5BE-A26A-4515-9C2F-4415F5106F73}" type="slidenum">
              <a:rPr lang="nl-NL" smtClean="0"/>
              <a:pPr/>
              <a:t>28</a:t>
            </a:fld>
            <a:endParaRPr lang="nl-NL"/>
          </a:p>
        </p:txBody>
      </p:sp>
    </p:spTree>
    <p:extLst>
      <p:ext uri="{BB962C8B-B14F-4D97-AF65-F5344CB8AC3E}">
        <p14:creationId xmlns:p14="http://schemas.microsoft.com/office/powerpoint/2010/main" val="12644998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6</a:t>
            </a:r>
            <a:r>
              <a:rPr lang="nl-BE" baseline="30000" dirty="0" smtClean="0"/>
              <a:t>de</a:t>
            </a:r>
            <a:r>
              <a:rPr lang="nl-BE" dirty="0" smtClean="0"/>
              <a:t> staatshervorming (2014):</a:t>
            </a:r>
            <a:r>
              <a:rPr lang="nl-BE" baseline="0" dirty="0" smtClean="0"/>
              <a:t> eerste luik ging over de splitsing van B-H-V; het tweede luik ging o.a. over de overdracht van bevoegdheden van de federale staat naar de gemeenschappen en gewesten (o.a. huurwet)</a:t>
            </a:r>
          </a:p>
          <a:p>
            <a:r>
              <a:rPr lang="nl-BE" baseline="0" dirty="0" smtClean="0"/>
              <a:t>Vlaams Woninghuurdecreet: dwingend karakter, maar voor alles wat niet geregeld wordt in het Vlaams Woninghuurdecreet, geldt het algemeen huurrecht (artikelen 1714 – 1762bs van het BW) en het algemene verbintenissenrecht.</a:t>
            </a:r>
          </a:p>
          <a:p>
            <a:endParaRPr lang="nl-BE" dirty="0"/>
          </a:p>
        </p:txBody>
      </p:sp>
      <p:sp>
        <p:nvSpPr>
          <p:cNvPr id="4" name="Tijdelijke aanduiding voor dianummer 3"/>
          <p:cNvSpPr>
            <a:spLocks noGrp="1"/>
          </p:cNvSpPr>
          <p:nvPr>
            <p:ph type="sldNum" sz="quarter" idx="10"/>
          </p:nvPr>
        </p:nvSpPr>
        <p:spPr/>
        <p:txBody>
          <a:bodyPr/>
          <a:lstStyle/>
          <a:p>
            <a:fld id="{EB21E5BE-A26A-4515-9C2F-4415F5106F73}" type="slidenum">
              <a:rPr lang="nl-NL" smtClean="0"/>
              <a:pPr/>
              <a:t>29</a:t>
            </a:fld>
            <a:endParaRPr lang="nl-NL"/>
          </a:p>
        </p:txBody>
      </p:sp>
    </p:spTree>
    <p:extLst>
      <p:ext uri="{BB962C8B-B14F-4D97-AF65-F5344CB8AC3E}">
        <p14:creationId xmlns:p14="http://schemas.microsoft.com/office/powerpoint/2010/main" val="20424044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EB21E5BE-A26A-4515-9C2F-4415F5106F73}" type="slidenum">
              <a:rPr lang="nl-NL" smtClean="0"/>
              <a:pPr/>
              <a:t>30</a:t>
            </a:fld>
            <a:endParaRPr lang="nl-NL"/>
          </a:p>
        </p:txBody>
      </p:sp>
    </p:spTree>
    <p:extLst>
      <p:ext uri="{BB962C8B-B14F-4D97-AF65-F5344CB8AC3E}">
        <p14:creationId xmlns:p14="http://schemas.microsoft.com/office/powerpoint/2010/main" val="20424044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EB21E5BE-A26A-4515-9C2F-4415F5106F73}" type="slidenum">
              <a:rPr lang="nl-NL" smtClean="0"/>
              <a:pPr/>
              <a:t>3</a:t>
            </a:fld>
            <a:endParaRPr lang="nl-NL"/>
          </a:p>
        </p:txBody>
      </p:sp>
    </p:spTree>
    <p:extLst>
      <p:ext uri="{BB962C8B-B14F-4D97-AF65-F5344CB8AC3E}">
        <p14:creationId xmlns:p14="http://schemas.microsoft.com/office/powerpoint/2010/main" val="12644998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EB21E5BE-A26A-4515-9C2F-4415F5106F73}" type="slidenum">
              <a:rPr lang="nl-NL" smtClean="0"/>
              <a:pPr/>
              <a:t>31</a:t>
            </a:fld>
            <a:endParaRPr lang="nl-NL"/>
          </a:p>
        </p:txBody>
      </p:sp>
    </p:spTree>
    <p:extLst>
      <p:ext uri="{BB962C8B-B14F-4D97-AF65-F5344CB8AC3E}">
        <p14:creationId xmlns:p14="http://schemas.microsoft.com/office/powerpoint/2010/main" val="20424044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EB21E5BE-A26A-4515-9C2F-4415F5106F73}" type="slidenum">
              <a:rPr lang="nl-NL" smtClean="0"/>
              <a:pPr/>
              <a:t>32</a:t>
            </a:fld>
            <a:endParaRPr lang="nl-NL"/>
          </a:p>
        </p:txBody>
      </p:sp>
    </p:spTree>
    <p:extLst>
      <p:ext uri="{BB962C8B-B14F-4D97-AF65-F5344CB8AC3E}">
        <p14:creationId xmlns:p14="http://schemas.microsoft.com/office/powerpoint/2010/main" val="20424044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EB21E5BE-A26A-4515-9C2F-4415F5106F73}" type="slidenum">
              <a:rPr lang="nl-NL" smtClean="0"/>
              <a:pPr/>
              <a:t>33</a:t>
            </a:fld>
            <a:endParaRPr lang="nl-NL"/>
          </a:p>
        </p:txBody>
      </p:sp>
    </p:spTree>
    <p:extLst>
      <p:ext uri="{BB962C8B-B14F-4D97-AF65-F5344CB8AC3E}">
        <p14:creationId xmlns:p14="http://schemas.microsoft.com/office/powerpoint/2010/main" val="12644998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Beschermde afnemers zijn mensen die recht hebben op de sociale maximumprijzen</a:t>
            </a:r>
            <a:r>
              <a:rPr lang="nl-BE" baseline="0" dirty="0" smtClean="0"/>
              <a:t> voor elektriciteit en aardgas. Vallen o.a.  Personen die recht hebben op:</a:t>
            </a:r>
          </a:p>
          <a:p>
            <a:pPr marL="171406" indent="-171406">
              <a:buFont typeface="Arial" panose="020B0604020202020204" pitchFamily="34" charset="0"/>
              <a:buChar char="•"/>
            </a:pPr>
            <a:r>
              <a:rPr lang="nl-BE" baseline="0" dirty="0" smtClean="0"/>
              <a:t>Een leefloon</a:t>
            </a:r>
          </a:p>
          <a:p>
            <a:pPr marL="171406" indent="-171406">
              <a:buFont typeface="Arial" panose="020B0604020202020204" pitchFamily="34" charset="0"/>
              <a:buChar char="•"/>
            </a:pPr>
            <a:r>
              <a:rPr lang="nl-BE" baseline="0" dirty="0" smtClean="0"/>
              <a:t>een gewaarborgd inkomen voor bejaarden</a:t>
            </a:r>
          </a:p>
          <a:p>
            <a:pPr marL="171406" indent="-171406">
              <a:buFont typeface="Arial" panose="020B0604020202020204" pitchFamily="34" charset="0"/>
              <a:buChar char="•"/>
            </a:pPr>
            <a:r>
              <a:rPr lang="nl-BE" baseline="0" dirty="0" smtClean="0"/>
              <a:t>Een tegemoetkoming voor gehandicapten ingevolge een arbeidsongeschiktheid van minstens 65%</a:t>
            </a:r>
          </a:p>
          <a:p>
            <a:pPr marL="171406" indent="-171406">
              <a:buFont typeface="Arial" panose="020B0604020202020204" pitchFamily="34" charset="0"/>
              <a:buChar char="•"/>
            </a:pPr>
            <a:r>
              <a:rPr lang="nl-BE" baseline="0" dirty="0" smtClean="0"/>
              <a:t>…</a:t>
            </a:r>
          </a:p>
          <a:p>
            <a:r>
              <a:rPr lang="nl-BE" dirty="0" smtClean="0"/>
              <a:t> </a:t>
            </a:r>
          </a:p>
          <a:p>
            <a:r>
              <a:rPr lang="nl-BE" dirty="0" smtClean="0"/>
              <a:t>Stijging huurprijs</a:t>
            </a:r>
            <a:r>
              <a:rPr lang="nl-BE" baseline="0" dirty="0" smtClean="0"/>
              <a:t> mogelijk want renovatiewerken komen huurder ten goede?</a:t>
            </a:r>
          </a:p>
          <a:p>
            <a:pPr marL="228542" indent="-228542">
              <a:buFont typeface="+mj-lt"/>
              <a:buAutoNum type="arabicPeriod"/>
            </a:pPr>
            <a:r>
              <a:rPr lang="nl-BE" baseline="0" dirty="0" smtClean="0"/>
              <a:t>Niet te verantwoorden voor ‘kleinere werken’ – bv. plaatsen dakisolatie of vervangen van oude ketel door condensatieketel</a:t>
            </a:r>
          </a:p>
          <a:p>
            <a:pPr marL="228542" indent="-228542">
              <a:buFont typeface="+mj-lt"/>
              <a:buAutoNum type="arabicPeriod"/>
            </a:pPr>
            <a:r>
              <a:rPr lang="nl-BE" baseline="0" dirty="0" smtClean="0"/>
              <a:t>In geval van grondige renovatie bv. vervangen ramen + plaatsen condensatieketel + plaatsen dakisolatie: best eerst met huurder afspraken maken rond verhoging huur na uitvoering werken. Maar: goede timing is belangrijk (huurprijs mag niet zomaar na de werken worden aangepast). Een akkoord over de aanpassing van de huurprijs kan in principe enkel gesloten worden tussen de 9</a:t>
            </a:r>
            <a:r>
              <a:rPr lang="nl-BE" baseline="30000" dirty="0" smtClean="0"/>
              <a:t>de</a:t>
            </a:r>
            <a:r>
              <a:rPr lang="nl-BE" baseline="0" dirty="0" smtClean="0"/>
              <a:t> en de 6</a:t>
            </a:r>
            <a:r>
              <a:rPr lang="nl-BE" baseline="30000" dirty="0" smtClean="0"/>
              <a:t>de</a:t>
            </a:r>
            <a:r>
              <a:rPr lang="nl-BE" baseline="0" dirty="0" smtClean="0"/>
              <a:t> maand voor het einde van een 3-jaarlijkse periode. Huur is gestart op 1/9/2015 – de eerste 3 jaarlijkse periode eindigt op 31/8/2018.  Dan kunnen er dus afspraken gemaakt worden over de huurprijs tussen 1/1/2018 en 31/3/2018. De nieuwe huurprijs geldt dan vanaf de nieuwe 3-jarige periode (1/9/2018).</a:t>
            </a:r>
          </a:p>
          <a:p>
            <a:pPr marL="228542" indent="-228542">
              <a:buFont typeface="+mj-lt"/>
              <a:buAutoNum type="arabicPeriod"/>
            </a:pPr>
            <a:r>
              <a:rPr lang="nl-BE" baseline="0" dirty="0" smtClean="0"/>
              <a:t>Wat indien geen akkoord met huurder? Mogelijkheid om naar de vrederechter te stappen en de verhoging van de huur af te dwingen. </a:t>
            </a:r>
            <a:r>
              <a:rPr lang="nl-BE" dirty="0" smtClean="0"/>
              <a:t>Voorwaarde is dan wel dat de huurwaarde met minstens 10% gestegen is door de werken. </a:t>
            </a:r>
            <a:r>
              <a:rPr lang="nl-BE" b="0" dirty="0" smtClean="0"/>
              <a:t>Ook dan is timing belangrijk! </a:t>
            </a:r>
            <a:r>
              <a:rPr lang="nl-BE" dirty="0" smtClean="0"/>
              <a:t>U kunt immers enkel naar de vrederechter stappen tussen de 6de en de 3de maand voor het verstrijken van een driejarige periode.</a:t>
            </a:r>
          </a:p>
          <a:p>
            <a:r>
              <a:rPr lang="nl-BE" dirty="0" smtClean="0"/>
              <a:t>Conclusie: bij</a:t>
            </a:r>
            <a:r>
              <a:rPr lang="nl-BE" baseline="0" dirty="0" smtClean="0"/>
              <a:t> een grondige renovatie is planning wel belangrijk – werken worden best ingepland </a:t>
            </a:r>
            <a:r>
              <a:rPr lang="nl-BE" dirty="0" smtClean="0"/>
              <a:t>een klein jaar tot zes maanden voor het einde van een driejarige huurperiode. Gaat uw huurder akkoord met de verhoging, dan sluit u met hem tussen de 9de en de 6de maand hierover een overeenkomst. </a:t>
            </a:r>
          </a:p>
          <a:p>
            <a:r>
              <a:rPr lang="nl-BE" b="1" dirty="0" smtClean="0"/>
              <a:t>U kunt de huurprijs enkel verhogen na een 3-jarige periode en als u hierover tussen de 9de en 6de maand voordien een akkoord sluit met uw huurder of de verhoging afdwingt voor de rechter. De rechter kent zo’n verhoging echter enkel toe indien de huurwaarde na de renovatie minstens met 10% gestegen is.</a:t>
            </a:r>
          </a:p>
        </p:txBody>
      </p:sp>
      <p:sp>
        <p:nvSpPr>
          <p:cNvPr id="4" name="Tijdelijke aanduiding voor dianummer 3"/>
          <p:cNvSpPr>
            <a:spLocks noGrp="1"/>
          </p:cNvSpPr>
          <p:nvPr>
            <p:ph type="sldNum" sz="quarter" idx="10"/>
          </p:nvPr>
        </p:nvSpPr>
        <p:spPr/>
        <p:txBody>
          <a:bodyPr/>
          <a:lstStyle/>
          <a:p>
            <a:fld id="{EB21E5BE-A26A-4515-9C2F-4415F5106F73}" type="slidenum">
              <a:rPr lang="nl-NL" smtClean="0"/>
              <a:pPr/>
              <a:t>34</a:t>
            </a:fld>
            <a:endParaRPr lang="nl-NL"/>
          </a:p>
        </p:txBody>
      </p:sp>
    </p:spTree>
    <p:extLst>
      <p:ext uri="{BB962C8B-B14F-4D97-AF65-F5344CB8AC3E}">
        <p14:creationId xmlns:p14="http://schemas.microsoft.com/office/powerpoint/2010/main" val="30046029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Beschermde afnemers zijn mensen die recht hebben op de sociale maximumprijzen</a:t>
            </a:r>
            <a:r>
              <a:rPr lang="nl-BE" baseline="0" dirty="0" smtClean="0"/>
              <a:t> voor elektriciteit en aardgas. Vallen o.a.  Personen die recht hebben op:</a:t>
            </a:r>
          </a:p>
          <a:p>
            <a:pPr marL="171406" indent="-171406">
              <a:buFont typeface="Arial" panose="020B0604020202020204" pitchFamily="34" charset="0"/>
              <a:buChar char="•"/>
            </a:pPr>
            <a:r>
              <a:rPr lang="nl-BE" baseline="0" dirty="0" smtClean="0"/>
              <a:t>Een leefloon</a:t>
            </a:r>
          </a:p>
          <a:p>
            <a:pPr marL="171406" indent="-171406">
              <a:buFont typeface="Arial" panose="020B0604020202020204" pitchFamily="34" charset="0"/>
              <a:buChar char="•"/>
            </a:pPr>
            <a:r>
              <a:rPr lang="nl-BE" baseline="0" dirty="0" smtClean="0"/>
              <a:t>een gewaarborgd inkomen voor bejaarden</a:t>
            </a:r>
          </a:p>
          <a:p>
            <a:pPr marL="171406" indent="-171406">
              <a:buFont typeface="Arial" panose="020B0604020202020204" pitchFamily="34" charset="0"/>
              <a:buChar char="•"/>
            </a:pPr>
            <a:r>
              <a:rPr lang="nl-BE" baseline="0" dirty="0" smtClean="0"/>
              <a:t>Een tegemoetkoming voor gehandicapten ingevolge een arbeidsongeschiktheid van minstens 65%</a:t>
            </a:r>
          </a:p>
          <a:p>
            <a:pPr marL="171406" indent="-171406">
              <a:buFont typeface="Arial" panose="020B0604020202020204" pitchFamily="34" charset="0"/>
              <a:buChar char="•"/>
            </a:pPr>
            <a:r>
              <a:rPr lang="nl-BE" baseline="0" dirty="0" smtClean="0"/>
              <a:t>…</a:t>
            </a:r>
          </a:p>
          <a:p>
            <a:r>
              <a:rPr lang="nl-BE" dirty="0" smtClean="0"/>
              <a:t> </a:t>
            </a:r>
          </a:p>
        </p:txBody>
      </p:sp>
      <p:sp>
        <p:nvSpPr>
          <p:cNvPr id="4" name="Tijdelijke aanduiding voor dianummer 3"/>
          <p:cNvSpPr>
            <a:spLocks noGrp="1"/>
          </p:cNvSpPr>
          <p:nvPr>
            <p:ph type="sldNum" sz="quarter" idx="10"/>
          </p:nvPr>
        </p:nvSpPr>
        <p:spPr/>
        <p:txBody>
          <a:bodyPr/>
          <a:lstStyle/>
          <a:p>
            <a:fld id="{EB21E5BE-A26A-4515-9C2F-4415F5106F73}" type="slidenum">
              <a:rPr lang="nl-NL" smtClean="0"/>
              <a:pPr/>
              <a:t>35</a:t>
            </a:fld>
            <a:endParaRPr lang="nl-NL"/>
          </a:p>
        </p:txBody>
      </p:sp>
    </p:spTree>
    <p:extLst>
      <p:ext uri="{BB962C8B-B14F-4D97-AF65-F5344CB8AC3E}">
        <p14:creationId xmlns:p14="http://schemas.microsoft.com/office/powerpoint/2010/main" val="300460290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Beschermde afnemers zijn mensen die recht hebben op de sociale maximumprijzen</a:t>
            </a:r>
            <a:r>
              <a:rPr lang="nl-BE" baseline="0" dirty="0" smtClean="0"/>
              <a:t> voor elektriciteit en aardgas. Vallen o.a.  Personen die recht hebben op:</a:t>
            </a:r>
          </a:p>
          <a:p>
            <a:pPr marL="171406" indent="-171406">
              <a:buFont typeface="Arial" panose="020B0604020202020204" pitchFamily="34" charset="0"/>
              <a:buChar char="•"/>
            </a:pPr>
            <a:r>
              <a:rPr lang="nl-BE" baseline="0" dirty="0" smtClean="0"/>
              <a:t>Een leefloon</a:t>
            </a:r>
          </a:p>
          <a:p>
            <a:pPr marL="171406" indent="-171406">
              <a:buFont typeface="Arial" panose="020B0604020202020204" pitchFamily="34" charset="0"/>
              <a:buChar char="•"/>
            </a:pPr>
            <a:r>
              <a:rPr lang="nl-BE" baseline="0" dirty="0" smtClean="0"/>
              <a:t>een gewaarborgd inkomen voor bejaarden</a:t>
            </a:r>
          </a:p>
          <a:p>
            <a:pPr marL="171406" indent="-171406">
              <a:buFont typeface="Arial" panose="020B0604020202020204" pitchFamily="34" charset="0"/>
              <a:buChar char="•"/>
            </a:pPr>
            <a:r>
              <a:rPr lang="nl-BE" baseline="0" dirty="0" smtClean="0"/>
              <a:t>Een tegemoetkoming voor gehandicapten ingevolge een arbeidsongeschiktheid van minstens 65%</a:t>
            </a:r>
          </a:p>
          <a:p>
            <a:pPr marL="171406" indent="-171406">
              <a:buFont typeface="Arial" panose="020B0604020202020204" pitchFamily="34" charset="0"/>
              <a:buChar char="•"/>
            </a:pPr>
            <a:r>
              <a:rPr lang="nl-BE" baseline="0" dirty="0" smtClean="0"/>
              <a:t>…</a:t>
            </a:r>
          </a:p>
          <a:p>
            <a:r>
              <a:rPr lang="nl-BE" dirty="0" smtClean="0"/>
              <a:t> </a:t>
            </a:r>
          </a:p>
        </p:txBody>
      </p:sp>
      <p:sp>
        <p:nvSpPr>
          <p:cNvPr id="4" name="Tijdelijke aanduiding voor dianummer 3"/>
          <p:cNvSpPr>
            <a:spLocks noGrp="1"/>
          </p:cNvSpPr>
          <p:nvPr>
            <p:ph type="sldNum" sz="quarter" idx="10"/>
          </p:nvPr>
        </p:nvSpPr>
        <p:spPr/>
        <p:txBody>
          <a:bodyPr/>
          <a:lstStyle/>
          <a:p>
            <a:fld id="{EB21E5BE-A26A-4515-9C2F-4415F5106F73}" type="slidenum">
              <a:rPr lang="nl-NL" smtClean="0"/>
              <a:pPr/>
              <a:t>36</a:t>
            </a:fld>
            <a:endParaRPr lang="nl-NL"/>
          </a:p>
        </p:txBody>
      </p:sp>
    </p:spTree>
    <p:extLst>
      <p:ext uri="{BB962C8B-B14F-4D97-AF65-F5344CB8AC3E}">
        <p14:creationId xmlns:p14="http://schemas.microsoft.com/office/powerpoint/2010/main" val="300460290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Procedure:</a:t>
            </a:r>
          </a:p>
          <a:p>
            <a:r>
              <a:rPr lang="nl-BE" dirty="0" smtClean="0"/>
              <a:t>Zodra</a:t>
            </a:r>
            <a:r>
              <a:rPr lang="nl-BE" baseline="0" dirty="0" smtClean="0"/>
              <a:t> de netbeheerder vaststelt dat er voor een bepaalde woning/appartement 3 van de in aanmerking komende investeringen zijn uitgevoerd, zal de netbeheerder de investeerder bij de 3</a:t>
            </a:r>
            <a:r>
              <a:rPr lang="nl-BE" baseline="30000" dirty="0" smtClean="0"/>
              <a:t>de</a:t>
            </a:r>
            <a:r>
              <a:rPr lang="nl-BE" baseline="0" dirty="0" smtClean="0"/>
              <a:t> maatregel melden dat der voor de wooneenheid een totaalrenovatiebonus kan worden uitbetaald. In die melding zullen de 3 reeds uitgevoerde investeringen worden opgesomd.</a:t>
            </a:r>
          </a:p>
        </p:txBody>
      </p:sp>
      <p:sp>
        <p:nvSpPr>
          <p:cNvPr id="4" name="Tijdelijke aanduiding voor dianummer 3"/>
          <p:cNvSpPr>
            <a:spLocks noGrp="1"/>
          </p:cNvSpPr>
          <p:nvPr>
            <p:ph type="sldNum" sz="quarter" idx="10"/>
          </p:nvPr>
        </p:nvSpPr>
        <p:spPr/>
        <p:txBody>
          <a:bodyPr/>
          <a:lstStyle/>
          <a:p>
            <a:fld id="{EB21E5BE-A26A-4515-9C2F-4415F5106F73}" type="slidenum">
              <a:rPr lang="nl-NL" smtClean="0"/>
              <a:pPr/>
              <a:t>37</a:t>
            </a:fld>
            <a:endParaRPr lang="nl-NL"/>
          </a:p>
        </p:txBody>
      </p:sp>
    </p:spTree>
    <p:extLst>
      <p:ext uri="{BB962C8B-B14F-4D97-AF65-F5344CB8AC3E}">
        <p14:creationId xmlns:p14="http://schemas.microsoft.com/office/powerpoint/2010/main" val="30046029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E2B00863-37E1-422E-B176-D35635A0B5E5}" type="slidenum">
              <a:rPr lang="nl-NL" altLang="nl-BE" smtClean="0"/>
              <a:pPr/>
              <a:t>38</a:t>
            </a:fld>
            <a:endParaRPr lang="nl-NL" altLang="nl-BE"/>
          </a:p>
        </p:txBody>
      </p:sp>
    </p:spTree>
    <p:extLst>
      <p:ext uri="{BB962C8B-B14F-4D97-AF65-F5344CB8AC3E}">
        <p14:creationId xmlns:p14="http://schemas.microsoft.com/office/powerpoint/2010/main" val="17573413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smtClean="0"/>
          </a:p>
        </p:txBody>
      </p:sp>
      <p:sp>
        <p:nvSpPr>
          <p:cNvPr id="4" name="Tijdelijke aanduiding voor dianummer 3"/>
          <p:cNvSpPr>
            <a:spLocks noGrp="1"/>
          </p:cNvSpPr>
          <p:nvPr>
            <p:ph type="sldNum" sz="quarter" idx="10"/>
          </p:nvPr>
        </p:nvSpPr>
        <p:spPr/>
        <p:txBody>
          <a:bodyPr/>
          <a:lstStyle/>
          <a:p>
            <a:fld id="{EB21E5BE-A26A-4515-9C2F-4415F5106F73}" type="slidenum">
              <a:rPr lang="nl-NL" smtClean="0"/>
              <a:pPr/>
              <a:t>39</a:t>
            </a:fld>
            <a:endParaRPr lang="nl-NL"/>
          </a:p>
        </p:txBody>
      </p:sp>
    </p:spTree>
    <p:extLst>
      <p:ext uri="{BB962C8B-B14F-4D97-AF65-F5344CB8AC3E}">
        <p14:creationId xmlns:p14="http://schemas.microsoft.com/office/powerpoint/2010/main" val="300460290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b="1" dirty="0" smtClean="0">
                <a:effectLst/>
              </a:rPr>
              <a:t>Categorie 1: De structurele elementen van de woning </a:t>
            </a:r>
            <a:r>
              <a:rPr lang="nl-BE" b="0" dirty="0" smtClean="0">
                <a:effectLst/>
              </a:rPr>
              <a:t>(bv.</a:t>
            </a:r>
            <a:r>
              <a:rPr lang="nl-BE" b="0" baseline="0" dirty="0" smtClean="0">
                <a:effectLst/>
              </a:rPr>
              <a:t> behandeling muren tegen huiszwam, </a:t>
            </a:r>
            <a:r>
              <a:rPr lang="nl-BE" dirty="0" smtClean="0">
                <a:effectLst/>
              </a:rPr>
              <a:t>behandeling van muren tegen optrekkend vocht)</a:t>
            </a:r>
            <a:r>
              <a:rPr lang="nl-BE" baseline="0" dirty="0" smtClean="0">
                <a:effectLst/>
              </a:rPr>
              <a:t> – aanbrengen isolatie komt niet in aanmerking</a:t>
            </a:r>
          </a:p>
          <a:p>
            <a:r>
              <a:rPr lang="nl-BE" b="1" dirty="0" smtClean="0">
                <a:effectLst/>
              </a:rPr>
              <a:t>Categorie 2: het dak </a:t>
            </a:r>
            <a:r>
              <a:rPr lang="nl-BE" b="0" dirty="0" smtClean="0">
                <a:effectLst/>
              </a:rPr>
              <a:t>(</a:t>
            </a:r>
            <a:r>
              <a:rPr lang="nl-BE" dirty="0" smtClean="0">
                <a:effectLst/>
              </a:rPr>
              <a:t>volledige of gedeeltelijke vernieuwing van het dak van de woning)</a:t>
            </a:r>
          </a:p>
          <a:p>
            <a:r>
              <a:rPr lang="nl-BE" b="1" dirty="0" smtClean="0">
                <a:effectLst/>
              </a:rPr>
              <a:t>Categorie 3: Het buitenschrijnwerk </a:t>
            </a:r>
            <a:r>
              <a:rPr lang="nl-BE" b="0" dirty="0" smtClean="0">
                <a:effectLst/>
              </a:rPr>
              <a:t>(</a:t>
            </a:r>
            <a:r>
              <a:rPr lang="nl-BE" dirty="0" smtClean="0">
                <a:effectLst/>
              </a:rPr>
              <a:t>volledige of gedeeltelijke vernieuwing van het buitenschrijnwerk)</a:t>
            </a:r>
          </a:p>
          <a:p>
            <a:r>
              <a:rPr lang="nl-BE" b="1" dirty="0" smtClean="0">
                <a:effectLst/>
              </a:rPr>
              <a:t>Categorie 4: de technische installaties </a:t>
            </a:r>
            <a:r>
              <a:rPr lang="nl-BE" b="0" dirty="0" smtClean="0">
                <a:effectLst/>
              </a:rPr>
              <a:t>(centrale verwarming; elektrische installatie; sanitair)</a:t>
            </a:r>
          </a:p>
          <a:p>
            <a:endParaRPr lang="nl-BE" b="0" dirty="0" smtClean="0">
              <a:effectLst/>
            </a:endParaRPr>
          </a:p>
          <a:p>
            <a:r>
              <a:rPr lang="nl-BE" b="0" dirty="0" smtClean="0">
                <a:effectLst/>
              </a:rPr>
              <a:t>Geen inkomens- en eigendomsvoorwaarden bij</a:t>
            </a:r>
            <a:r>
              <a:rPr lang="nl-BE" b="0" baseline="0" dirty="0" smtClean="0">
                <a:effectLst/>
              </a:rPr>
              <a:t> aanvraag premie voor SVK-woning</a:t>
            </a:r>
            <a:endParaRPr lang="nl-BE" b="0" dirty="0" smtClean="0">
              <a:effectLst/>
            </a:endParaRPr>
          </a:p>
          <a:p>
            <a:endParaRPr lang="nl-BE" dirty="0" smtClean="0">
              <a:effectLst/>
            </a:endParaRPr>
          </a:p>
          <a:p>
            <a:r>
              <a:rPr lang="nl-BE" dirty="0" smtClean="0">
                <a:effectLst/>
              </a:rPr>
              <a:t>De totale renovatiepremie kan nooit meer dan 10.000 euro bedragen voor alle categorieën samen.</a:t>
            </a:r>
          </a:p>
          <a:p>
            <a:endParaRPr lang="nl-BE" dirty="0" smtClean="0">
              <a:effectLst/>
            </a:endParaRPr>
          </a:p>
          <a:p>
            <a:endParaRPr lang="nl-BE" dirty="0" smtClean="0"/>
          </a:p>
        </p:txBody>
      </p:sp>
      <p:sp>
        <p:nvSpPr>
          <p:cNvPr id="4" name="Tijdelijke aanduiding voor dianummer 3"/>
          <p:cNvSpPr>
            <a:spLocks noGrp="1"/>
          </p:cNvSpPr>
          <p:nvPr>
            <p:ph type="sldNum" sz="quarter" idx="10"/>
          </p:nvPr>
        </p:nvSpPr>
        <p:spPr/>
        <p:txBody>
          <a:bodyPr/>
          <a:lstStyle/>
          <a:p>
            <a:fld id="{EB21E5BE-A26A-4515-9C2F-4415F5106F73}" type="slidenum">
              <a:rPr lang="nl-NL" smtClean="0"/>
              <a:pPr/>
              <a:t>41</a:t>
            </a:fld>
            <a:endParaRPr lang="nl-NL"/>
          </a:p>
        </p:txBody>
      </p:sp>
    </p:spTree>
    <p:extLst>
      <p:ext uri="{BB962C8B-B14F-4D97-AF65-F5344CB8AC3E}">
        <p14:creationId xmlns:p14="http://schemas.microsoft.com/office/powerpoint/2010/main" val="30046029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De VWC dateert van 1997 en bepaalt dat een woning moet voldoen aan een aantal minimale veiligheids-, gezondheids- en woonkwaliteitsnormen. Die minimale</a:t>
            </a:r>
            <a:r>
              <a:rPr lang="nl-BE" baseline="0" dirty="0" smtClean="0"/>
              <a:t> normen zijn uitgewerkt in een BVR van 12/7/2013</a:t>
            </a:r>
            <a:endParaRPr lang="nl-BE" dirty="0" smtClean="0"/>
          </a:p>
          <a:p>
            <a:r>
              <a:rPr lang="nl-BE" dirty="0" smtClean="0"/>
              <a:t>= voor alle woningen die tot hoofdverblijfplaats</a:t>
            </a:r>
            <a:r>
              <a:rPr lang="nl-BE" baseline="0" dirty="0" smtClean="0"/>
              <a:t> kunnen dienen</a:t>
            </a:r>
          </a:p>
          <a:p>
            <a:r>
              <a:rPr lang="nl-BE" baseline="0" dirty="0" smtClean="0"/>
              <a:t>Het betreft een aantal absolute minimumnormen, die maken dat de bewoners er in een veilige en gezonde omgeving kunnen wonen.</a:t>
            </a:r>
          </a:p>
          <a:p>
            <a:r>
              <a:rPr lang="nl-BE" baseline="0" dirty="0" smtClean="0"/>
              <a:t>De VWC legt geen luxenormen op (bv. centrale verwarming is niet verplicht), maar er moet wel de mogelijkheid zijn om de woning veilig te verwarmen. Ander </a:t>
            </a:r>
            <a:r>
              <a:rPr lang="nl-BE" baseline="0" dirty="0" err="1" smtClean="0"/>
              <a:t>vb</a:t>
            </a:r>
            <a:r>
              <a:rPr lang="nl-BE" baseline="0" dirty="0" smtClean="0"/>
              <a:t>: aanwezigheid keukentoestellen (oven; fornuis,…) is niet verplicht, maar er moet wel de mogelijkheid zijn om deze toestellen te kunnen plaatsen en veilig te gebruiken (2 vrije geaarde stopcontacten) – ventilatiesysteem is niet verplicht, maar je moet wel de mogelijkheid hebben om de leefruimte en de slaapkamers te verluchten</a:t>
            </a:r>
            <a:endParaRPr lang="nl-BE" dirty="0"/>
          </a:p>
        </p:txBody>
      </p:sp>
      <p:sp>
        <p:nvSpPr>
          <p:cNvPr id="4" name="Tijdelijke aanduiding voor dianummer 3"/>
          <p:cNvSpPr>
            <a:spLocks noGrp="1"/>
          </p:cNvSpPr>
          <p:nvPr>
            <p:ph type="sldNum" sz="quarter" idx="10"/>
          </p:nvPr>
        </p:nvSpPr>
        <p:spPr/>
        <p:txBody>
          <a:bodyPr/>
          <a:lstStyle/>
          <a:p>
            <a:fld id="{E2B00863-37E1-422E-B176-D35635A0B5E5}" type="slidenum">
              <a:rPr lang="nl-NL" altLang="nl-BE" smtClean="0"/>
              <a:pPr/>
              <a:t>4</a:t>
            </a:fld>
            <a:endParaRPr lang="nl-NL" altLang="nl-BE"/>
          </a:p>
        </p:txBody>
      </p:sp>
    </p:spTree>
    <p:extLst>
      <p:ext uri="{BB962C8B-B14F-4D97-AF65-F5344CB8AC3E}">
        <p14:creationId xmlns:p14="http://schemas.microsoft.com/office/powerpoint/2010/main" val="160044721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smtClean="0"/>
          </a:p>
        </p:txBody>
      </p:sp>
      <p:sp>
        <p:nvSpPr>
          <p:cNvPr id="4" name="Tijdelijke aanduiding voor dianummer 3"/>
          <p:cNvSpPr>
            <a:spLocks noGrp="1"/>
          </p:cNvSpPr>
          <p:nvPr>
            <p:ph type="sldNum" sz="quarter" idx="10"/>
          </p:nvPr>
        </p:nvSpPr>
        <p:spPr/>
        <p:txBody>
          <a:bodyPr/>
          <a:lstStyle/>
          <a:p>
            <a:fld id="{EB21E5BE-A26A-4515-9C2F-4415F5106F73}" type="slidenum">
              <a:rPr lang="nl-NL" smtClean="0"/>
              <a:pPr/>
              <a:t>42</a:t>
            </a:fld>
            <a:endParaRPr lang="nl-NL"/>
          </a:p>
        </p:txBody>
      </p:sp>
    </p:spTree>
    <p:extLst>
      <p:ext uri="{BB962C8B-B14F-4D97-AF65-F5344CB8AC3E}">
        <p14:creationId xmlns:p14="http://schemas.microsoft.com/office/powerpoint/2010/main" val="300460290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smtClean="0"/>
          </a:p>
        </p:txBody>
      </p:sp>
      <p:sp>
        <p:nvSpPr>
          <p:cNvPr id="4" name="Tijdelijke aanduiding voor dianummer 3"/>
          <p:cNvSpPr>
            <a:spLocks noGrp="1"/>
          </p:cNvSpPr>
          <p:nvPr>
            <p:ph type="sldNum" sz="quarter" idx="10"/>
          </p:nvPr>
        </p:nvSpPr>
        <p:spPr/>
        <p:txBody>
          <a:bodyPr/>
          <a:lstStyle/>
          <a:p>
            <a:fld id="{EB21E5BE-A26A-4515-9C2F-4415F5106F73}" type="slidenum">
              <a:rPr lang="nl-NL" smtClean="0"/>
              <a:pPr/>
              <a:t>43</a:t>
            </a:fld>
            <a:endParaRPr lang="nl-NL"/>
          </a:p>
        </p:txBody>
      </p:sp>
    </p:spTree>
    <p:extLst>
      <p:ext uri="{BB962C8B-B14F-4D97-AF65-F5344CB8AC3E}">
        <p14:creationId xmlns:p14="http://schemas.microsoft.com/office/powerpoint/2010/main" val="300460290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smtClean="0"/>
          </a:p>
        </p:txBody>
      </p:sp>
      <p:sp>
        <p:nvSpPr>
          <p:cNvPr id="4" name="Tijdelijke aanduiding voor dianummer 3"/>
          <p:cNvSpPr>
            <a:spLocks noGrp="1"/>
          </p:cNvSpPr>
          <p:nvPr>
            <p:ph type="sldNum" sz="quarter" idx="10"/>
          </p:nvPr>
        </p:nvSpPr>
        <p:spPr/>
        <p:txBody>
          <a:bodyPr/>
          <a:lstStyle/>
          <a:p>
            <a:fld id="{EB21E5BE-A26A-4515-9C2F-4415F5106F73}" type="slidenum">
              <a:rPr lang="nl-NL" smtClean="0"/>
              <a:pPr/>
              <a:t>44</a:t>
            </a:fld>
            <a:endParaRPr lang="nl-NL"/>
          </a:p>
        </p:txBody>
      </p:sp>
    </p:spTree>
    <p:extLst>
      <p:ext uri="{BB962C8B-B14F-4D97-AF65-F5344CB8AC3E}">
        <p14:creationId xmlns:p14="http://schemas.microsoft.com/office/powerpoint/2010/main" val="30046029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Wetgever</a:t>
            </a:r>
            <a:r>
              <a:rPr lang="nl-BE" baseline="0" dirty="0" smtClean="0"/>
              <a:t> gaat ervan uit dat verhuurde woning in orde is – is dit niet het geval, kan een onderzoek woningkwaliteit uitgevoerd worden</a:t>
            </a:r>
            <a:endParaRPr lang="nl-BE" dirty="0"/>
          </a:p>
        </p:txBody>
      </p:sp>
      <p:sp>
        <p:nvSpPr>
          <p:cNvPr id="4" name="Tijdelijke aanduiding voor dianummer 3"/>
          <p:cNvSpPr>
            <a:spLocks noGrp="1"/>
          </p:cNvSpPr>
          <p:nvPr>
            <p:ph type="sldNum" sz="quarter" idx="10"/>
          </p:nvPr>
        </p:nvSpPr>
        <p:spPr/>
        <p:txBody>
          <a:bodyPr/>
          <a:lstStyle/>
          <a:p>
            <a:fld id="{E2B00863-37E1-422E-B176-D35635A0B5E5}" type="slidenum">
              <a:rPr lang="nl-NL" altLang="nl-BE" smtClean="0"/>
              <a:pPr/>
              <a:t>5</a:t>
            </a:fld>
            <a:endParaRPr lang="nl-NL" altLang="nl-BE"/>
          </a:p>
        </p:txBody>
      </p:sp>
    </p:spTree>
    <p:extLst>
      <p:ext uri="{BB962C8B-B14F-4D97-AF65-F5344CB8AC3E}">
        <p14:creationId xmlns:p14="http://schemas.microsoft.com/office/powerpoint/2010/main" val="24147340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De controle om te zien of een woning in orde is gebeurt a.d.h.v. een woningonderzoek. Hierbij wordt er gebruik gemaakt van een technisch verslag. Technisch verslag is eigenlijk </a:t>
            </a:r>
            <a:r>
              <a:rPr lang="nl-BE" dirty="0" err="1"/>
              <a:t>oplijsting</a:t>
            </a:r>
            <a:r>
              <a:rPr lang="nl-BE" dirty="0"/>
              <a:t> van mogelijke gebreken in een woning. De aard en de omvang van de gebreken zijn bepalend voor de ernst ervan. Naargelang de ernst van een gebrek wordt het onderverdeeld in categorie I, II, III of IV.</a:t>
            </a:r>
          </a:p>
        </p:txBody>
      </p:sp>
      <p:sp>
        <p:nvSpPr>
          <p:cNvPr id="4" name="Tijdelijke aanduiding voor dianummer 3"/>
          <p:cNvSpPr>
            <a:spLocks noGrp="1"/>
          </p:cNvSpPr>
          <p:nvPr>
            <p:ph type="sldNum" sz="quarter" idx="10"/>
          </p:nvPr>
        </p:nvSpPr>
        <p:spPr/>
        <p:txBody>
          <a:bodyPr/>
          <a:lstStyle/>
          <a:p>
            <a:fld id="{E2B00863-37E1-422E-B176-D35635A0B5E5}" type="slidenum">
              <a:rPr lang="nl-NL" altLang="nl-BE" smtClean="0"/>
              <a:pPr/>
              <a:t>6</a:t>
            </a:fld>
            <a:endParaRPr lang="nl-NL" altLang="nl-BE"/>
          </a:p>
        </p:txBody>
      </p:sp>
    </p:spTree>
    <p:extLst>
      <p:ext uri="{BB962C8B-B14F-4D97-AF65-F5344CB8AC3E}">
        <p14:creationId xmlns:p14="http://schemas.microsoft.com/office/powerpoint/2010/main" val="16004472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Sommige gebreken worden niet getolereerd, ongeacht hun omvang. Dit zijn de gebreken van categorie IV. Zij worden bestraft met 15 punten (categorie IV) en hebben onmiddellijk de ongeschiktheid en niet-conformiteit van de woning als gevolg</a:t>
            </a:r>
            <a:r>
              <a:rPr lang="nl-BE" dirty="0" smtClean="0"/>
              <a:t>.</a:t>
            </a:r>
          </a:p>
          <a:p>
            <a:r>
              <a:rPr lang="nl-BE" dirty="0" smtClean="0"/>
              <a:t>Elektriciteit:</a:t>
            </a:r>
            <a:r>
              <a:rPr lang="nl-BE" baseline="0" dirty="0" smtClean="0"/>
              <a:t> aanraakbare delen onder spanning, ontbrekende of foute differentieel, stroompunt te dicht bij water, ontbreken van aarding</a:t>
            </a:r>
          </a:p>
          <a:p>
            <a:r>
              <a:rPr lang="nl-BE" baseline="0" dirty="0" smtClean="0"/>
              <a:t>Gas: verweerde </a:t>
            </a:r>
            <a:r>
              <a:rPr lang="nl-BE" baseline="0" dirty="0" err="1" smtClean="0"/>
              <a:t>gasdarm</a:t>
            </a:r>
            <a:r>
              <a:rPr lang="nl-BE" baseline="0" dirty="0" smtClean="0"/>
              <a:t>, onveilige gassituatie, loshangende leidingen, verkeerde aansluitingen, …</a:t>
            </a:r>
          </a:p>
          <a:p>
            <a:r>
              <a:rPr lang="nl-BE" baseline="0" dirty="0" smtClean="0"/>
              <a:t>CO: foutieve aan-/afvoer van lucht, gevaarlijke verwarmingsinstallatie op gas, terrasverwarmer, </a:t>
            </a:r>
            <a:r>
              <a:rPr lang="nl-BE" baseline="0" dirty="0" err="1" smtClean="0"/>
              <a:t>zibrokamin</a:t>
            </a:r>
            <a:r>
              <a:rPr lang="nl-BE" baseline="0" dirty="0" smtClean="0"/>
              <a:t>, type A, houtstoof zonder juiste aan- en afvoer)</a:t>
            </a:r>
          </a:p>
          <a:p>
            <a:endParaRPr lang="nl-BE" dirty="0"/>
          </a:p>
        </p:txBody>
      </p:sp>
      <p:sp>
        <p:nvSpPr>
          <p:cNvPr id="4" name="Tijdelijke aanduiding voor dianummer 3"/>
          <p:cNvSpPr>
            <a:spLocks noGrp="1"/>
          </p:cNvSpPr>
          <p:nvPr>
            <p:ph type="sldNum" sz="quarter" idx="10"/>
          </p:nvPr>
        </p:nvSpPr>
        <p:spPr/>
        <p:txBody>
          <a:bodyPr/>
          <a:lstStyle/>
          <a:p>
            <a:fld id="{E2B00863-37E1-422E-B176-D35635A0B5E5}" type="slidenum">
              <a:rPr lang="nl-NL" altLang="nl-BE" smtClean="0"/>
              <a:pPr/>
              <a:t>7</a:t>
            </a:fld>
            <a:endParaRPr lang="nl-NL" altLang="nl-BE"/>
          </a:p>
        </p:txBody>
      </p:sp>
    </p:spTree>
    <p:extLst>
      <p:ext uri="{BB962C8B-B14F-4D97-AF65-F5344CB8AC3E}">
        <p14:creationId xmlns:p14="http://schemas.microsoft.com/office/powerpoint/2010/main" val="38636167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Niet-afgeschermde </a:t>
            </a:r>
            <a:r>
              <a:rPr lang="nl-BE" dirty="0" err="1" smtClean="0"/>
              <a:t>messchakelaar</a:t>
            </a:r>
            <a:r>
              <a:rPr lang="nl-BE" dirty="0" smtClean="0"/>
              <a:t> (trekschakelaar) – </a:t>
            </a:r>
            <a:r>
              <a:rPr lang="nl-BE" dirty="0" err="1" smtClean="0"/>
              <a:t>aanraakbaar</a:t>
            </a:r>
            <a:r>
              <a:rPr lang="nl-BE" dirty="0" smtClean="0"/>
              <a:t> deel onder spanning</a:t>
            </a:r>
          </a:p>
        </p:txBody>
      </p:sp>
      <p:sp>
        <p:nvSpPr>
          <p:cNvPr id="4" name="Tijdelijke aanduiding voor dianummer 3"/>
          <p:cNvSpPr>
            <a:spLocks noGrp="1"/>
          </p:cNvSpPr>
          <p:nvPr>
            <p:ph type="sldNum" sz="quarter" idx="10"/>
          </p:nvPr>
        </p:nvSpPr>
        <p:spPr/>
        <p:txBody>
          <a:bodyPr/>
          <a:lstStyle/>
          <a:p>
            <a:fld id="{E2B00863-37E1-422E-B176-D35635A0B5E5}" type="slidenum">
              <a:rPr lang="nl-NL" altLang="nl-BE" smtClean="0"/>
              <a:pPr/>
              <a:t>8</a:t>
            </a:fld>
            <a:endParaRPr lang="nl-NL" altLang="nl-BE"/>
          </a:p>
        </p:txBody>
      </p:sp>
    </p:spTree>
    <p:extLst>
      <p:ext uri="{BB962C8B-B14F-4D97-AF65-F5344CB8AC3E}">
        <p14:creationId xmlns:p14="http://schemas.microsoft.com/office/powerpoint/2010/main" val="20408057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Blote draden onder spanning – losse contacten en niet-afgesloten delen</a:t>
            </a:r>
          </a:p>
          <a:p>
            <a:r>
              <a:rPr lang="nl-BE" dirty="0" smtClean="0"/>
              <a:t>Hier: duidelijke voorbeelden van gebreken. Ook afwezigheid van</a:t>
            </a:r>
            <a:r>
              <a:rPr lang="nl-BE" baseline="0" dirty="0" smtClean="0"/>
              <a:t> differentieelschakelaar (wisselstroomschakelaar of verliesstroomschakelaar) levert onmiddellijk 15 strafpunten op. Differentieelschakelaar: zorgt ervoor dat de stroom wordt uitgeschakeld bij stroomverlies (als stroom naar de aarde wegvloeit – al dan niet doorheen personen).</a:t>
            </a:r>
            <a:endParaRPr lang="nl-BE" dirty="0" smtClean="0"/>
          </a:p>
        </p:txBody>
      </p:sp>
      <p:sp>
        <p:nvSpPr>
          <p:cNvPr id="4" name="Tijdelijke aanduiding voor dianummer 3"/>
          <p:cNvSpPr>
            <a:spLocks noGrp="1"/>
          </p:cNvSpPr>
          <p:nvPr>
            <p:ph type="sldNum" sz="quarter" idx="10"/>
          </p:nvPr>
        </p:nvSpPr>
        <p:spPr/>
        <p:txBody>
          <a:bodyPr/>
          <a:lstStyle/>
          <a:p>
            <a:fld id="{E2B00863-37E1-422E-B176-D35635A0B5E5}" type="slidenum">
              <a:rPr lang="nl-NL" altLang="nl-BE" smtClean="0"/>
              <a:pPr/>
              <a:t>9</a:t>
            </a:fld>
            <a:endParaRPr lang="nl-NL" altLang="nl-BE"/>
          </a:p>
        </p:txBody>
      </p:sp>
    </p:spTree>
    <p:extLst>
      <p:ext uri="{BB962C8B-B14F-4D97-AF65-F5344CB8AC3E}">
        <p14:creationId xmlns:p14="http://schemas.microsoft.com/office/powerpoint/2010/main" val="20408057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pic>
        <p:nvPicPr>
          <p:cNvPr id="70658"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6513" y="2938556"/>
            <a:ext cx="9231313" cy="4090844"/>
          </a:xfrm>
          <a:prstGeom prst="rect">
            <a:avLst/>
          </a:prstGeom>
          <a:noFill/>
          <a:extLst>
            <a:ext uri="{909E8E84-426E-40DD-AFC4-6F175D3DCCD1}">
              <a14:hiddenFill xmlns:a14="http://schemas.microsoft.com/office/drawing/2010/main">
                <a:solidFill>
                  <a:srgbClr val="FFFFFF"/>
                </a:solidFill>
              </a14:hiddenFill>
            </a:ext>
          </a:extLst>
        </p:spPr>
      </p:pic>
      <p:sp>
        <p:nvSpPr>
          <p:cNvPr id="70659" name="Rectangle 3"/>
          <p:cNvSpPr>
            <a:spLocks noGrp="1" noChangeArrowheads="1"/>
          </p:cNvSpPr>
          <p:nvPr>
            <p:ph type="dt" sz="half" idx="2"/>
          </p:nvPr>
        </p:nvSpPr>
        <p:spPr>
          <a:xfrm>
            <a:off x="250825" y="260350"/>
            <a:ext cx="2133600" cy="476250"/>
          </a:xfrm>
        </p:spPr>
        <p:txBody>
          <a:bodyPr/>
          <a:lstStyle>
            <a:lvl1pPr>
              <a:defRPr sz="1400"/>
            </a:lvl1pPr>
          </a:lstStyle>
          <a:p>
            <a:endParaRPr lang="nl-NL" altLang="nl-BE"/>
          </a:p>
        </p:txBody>
      </p:sp>
      <p:sp>
        <p:nvSpPr>
          <p:cNvPr id="70660" name="Rectangle 4"/>
          <p:cNvSpPr>
            <a:spLocks noGrp="1" noChangeArrowheads="1"/>
          </p:cNvSpPr>
          <p:nvPr>
            <p:ph type="ftr" sz="quarter" idx="3"/>
          </p:nvPr>
        </p:nvSpPr>
        <p:spPr>
          <a:xfrm>
            <a:off x="250825" y="6453188"/>
            <a:ext cx="5768975" cy="476250"/>
          </a:xfrm>
        </p:spPr>
        <p:txBody>
          <a:bodyPr/>
          <a:lstStyle>
            <a:lvl1pPr>
              <a:defRPr/>
            </a:lvl1pPr>
          </a:lstStyle>
          <a:p>
            <a:endParaRPr lang="nl-NL" altLang="nl-BE"/>
          </a:p>
        </p:txBody>
      </p:sp>
      <p:sp>
        <p:nvSpPr>
          <p:cNvPr id="70661" name="Rectangle 5"/>
          <p:cNvSpPr>
            <a:spLocks noGrp="1" noChangeArrowheads="1"/>
          </p:cNvSpPr>
          <p:nvPr>
            <p:ph type="subTitle" idx="1"/>
          </p:nvPr>
        </p:nvSpPr>
        <p:spPr>
          <a:xfrm>
            <a:off x="684213" y="3067769"/>
            <a:ext cx="7088187" cy="914400"/>
          </a:xfrm>
        </p:spPr>
        <p:txBody>
          <a:bodyPr/>
          <a:lstStyle>
            <a:lvl1pPr marL="0" indent="0">
              <a:buFontTx/>
              <a:buNone/>
              <a:defRPr/>
            </a:lvl1pPr>
          </a:lstStyle>
          <a:p>
            <a:pPr lvl="0"/>
            <a:r>
              <a:rPr lang="nl-NL" altLang="nl-BE" noProof="0" smtClean="0"/>
              <a:t>Klik om de ondertitelstijl van het model te bewerken</a:t>
            </a:r>
          </a:p>
        </p:txBody>
      </p:sp>
      <p:sp>
        <p:nvSpPr>
          <p:cNvPr id="70662" name="Rectangle 6"/>
          <p:cNvSpPr>
            <a:spLocks noGrp="1" noChangeArrowheads="1"/>
          </p:cNvSpPr>
          <p:nvPr>
            <p:ph type="ctrTitle"/>
          </p:nvPr>
        </p:nvSpPr>
        <p:spPr>
          <a:xfrm>
            <a:off x="684213" y="1916832"/>
            <a:ext cx="7772400" cy="1150937"/>
          </a:xfrm>
        </p:spPr>
        <p:txBody>
          <a:bodyPr/>
          <a:lstStyle>
            <a:lvl1pPr>
              <a:defRPr/>
            </a:lvl1pPr>
          </a:lstStyle>
          <a:p>
            <a:pPr lvl="0"/>
            <a:r>
              <a:rPr lang="nl-NL" altLang="nl-BE" noProof="0" smtClean="0"/>
              <a:t>Klik om de stijl te bewerken</a:t>
            </a:r>
            <a:endParaRPr lang="nl-NL" altLang="nl-BE" noProof="0" dirty="0" smtClean="0"/>
          </a:p>
        </p:txBody>
      </p:sp>
      <p:pic>
        <p:nvPicPr>
          <p:cNvPr id="70664" name="Picture 8" descr="iok2pmsz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5825" y="404813"/>
            <a:ext cx="1152525" cy="4270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lvl1pPr>
              <a:defRPr/>
            </a:lvl1pPr>
          </a:lstStyle>
          <a:p>
            <a:endParaRPr lang="nl-NL" altLang="nl-BE"/>
          </a:p>
        </p:txBody>
      </p:sp>
      <p:sp>
        <p:nvSpPr>
          <p:cNvPr id="5" name="Tijdelijke aanduiding voor voettekst 4"/>
          <p:cNvSpPr>
            <a:spLocks noGrp="1"/>
          </p:cNvSpPr>
          <p:nvPr>
            <p:ph type="ftr" sz="quarter" idx="11"/>
          </p:nvPr>
        </p:nvSpPr>
        <p:spPr/>
        <p:txBody>
          <a:bodyPr/>
          <a:lstStyle>
            <a:lvl1pPr>
              <a:defRPr/>
            </a:lvl1pPr>
          </a:lstStyle>
          <a:p>
            <a:endParaRPr lang="nl-NL" altLang="nl-BE"/>
          </a:p>
        </p:txBody>
      </p:sp>
      <p:sp>
        <p:nvSpPr>
          <p:cNvPr id="6" name="Tijdelijke aanduiding voor dianummer 5"/>
          <p:cNvSpPr>
            <a:spLocks noGrp="1"/>
          </p:cNvSpPr>
          <p:nvPr>
            <p:ph type="sldNum" sz="quarter" idx="12"/>
          </p:nvPr>
        </p:nvSpPr>
        <p:spPr/>
        <p:txBody>
          <a:bodyPr/>
          <a:lstStyle>
            <a:lvl1pPr>
              <a:defRPr/>
            </a:lvl1pPr>
          </a:lstStyle>
          <a:p>
            <a:fld id="{4F849ABE-6022-4862-AA37-7EA175C0364A}" type="slidenum">
              <a:rPr lang="nl-NL" altLang="nl-BE"/>
              <a:pPr/>
              <a:t>‹nr.›</a:t>
            </a:fld>
            <a:endParaRPr lang="nl-NL" altLang="nl-BE"/>
          </a:p>
        </p:txBody>
      </p:sp>
    </p:spTree>
    <p:extLst>
      <p:ext uri="{BB962C8B-B14F-4D97-AF65-F5344CB8AC3E}">
        <p14:creationId xmlns:p14="http://schemas.microsoft.com/office/powerpoint/2010/main" val="9569562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404813"/>
            <a:ext cx="2057400" cy="5721350"/>
          </a:xfrm>
        </p:spPr>
        <p:txBody>
          <a:bodyPr vert="eaVert"/>
          <a:lstStyle/>
          <a:p>
            <a:r>
              <a:rPr lang="nl-NL" smtClean="0"/>
              <a:t>Klik om de stijl te bewerken</a:t>
            </a:r>
            <a:endParaRPr lang="nl-BE"/>
          </a:p>
        </p:txBody>
      </p:sp>
      <p:sp>
        <p:nvSpPr>
          <p:cNvPr id="3" name="Tijdelijke aanduiding voor verticale tekst 2"/>
          <p:cNvSpPr>
            <a:spLocks noGrp="1"/>
          </p:cNvSpPr>
          <p:nvPr>
            <p:ph type="body" orient="vert" idx="1"/>
          </p:nvPr>
        </p:nvSpPr>
        <p:spPr>
          <a:xfrm>
            <a:off x="457200" y="404813"/>
            <a:ext cx="6019800" cy="5721350"/>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lvl1pPr>
              <a:defRPr/>
            </a:lvl1pPr>
          </a:lstStyle>
          <a:p>
            <a:endParaRPr lang="nl-NL" altLang="nl-BE"/>
          </a:p>
        </p:txBody>
      </p:sp>
      <p:sp>
        <p:nvSpPr>
          <p:cNvPr id="5" name="Tijdelijke aanduiding voor voettekst 4"/>
          <p:cNvSpPr>
            <a:spLocks noGrp="1"/>
          </p:cNvSpPr>
          <p:nvPr>
            <p:ph type="ftr" sz="quarter" idx="11"/>
          </p:nvPr>
        </p:nvSpPr>
        <p:spPr/>
        <p:txBody>
          <a:bodyPr/>
          <a:lstStyle>
            <a:lvl1pPr>
              <a:defRPr/>
            </a:lvl1pPr>
          </a:lstStyle>
          <a:p>
            <a:endParaRPr lang="nl-NL" altLang="nl-BE"/>
          </a:p>
        </p:txBody>
      </p:sp>
      <p:sp>
        <p:nvSpPr>
          <p:cNvPr id="6" name="Tijdelijke aanduiding voor dianummer 5"/>
          <p:cNvSpPr>
            <a:spLocks noGrp="1"/>
          </p:cNvSpPr>
          <p:nvPr>
            <p:ph type="sldNum" sz="quarter" idx="12"/>
          </p:nvPr>
        </p:nvSpPr>
        <p:spPr/>
        <p:txBody>
          <a:bodyPr/>
          <a:lstStyle>
            <a:lvl1pPr>
              <a:defRPr/>
            </a:lvl1pPr>
          </a:lstStyle>
          <a:p>
            <a:fld id="{E1684363-FAB5-48DF-AB85-E9C5733F1414}" type="slidenum">
              <a:rPr lang="nl-NL" altLang="nl-BE"/>
              <a:pPr/>
              <a:t>‹nr.›</a:t>
            </a:fld>
            <a:endParaRPr lang="nl-NL" altLang="nl-BE"/>
          </a:p>
        </p:txBody>
      </p:sp>
    </p:spTree>
    <p:extLst>
      <p:ext uri="{BB962C8B-B14F-4D97-AF65-F5344CB8AC3E}">
        <p14:creationId xmlns:p14="http://schemas.microsoft.com/office/powerpoint/2010/main" val="665725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lvl1pPr>
              <a:defRPr/>
            </a:lvl1pPr>
          </a:lstStyle>
          <a:p>
            <a:endParaRPr lang="nl-NL" altLang="nl-BE"/>
          </a:p>
        </p:txBody>
      </p:sp>
      <p:sp>
        <p:nvSpPr>
          <p:cNvPr id="5" name="Tijdelijke aanduiding voor voettekst 4"/>
          <p:cNvSpPr>
            <a:spLocks noGrp="1"/>
          </p:cNvSpPr>
          <p:nvPr>
            <p:ph type="ftr" sz="quarter" idx="11"/>
          </p:nvPr>
        </p:nvSpPr>
        <p:spPr/>
        <p:txBody>
          <a:bodyPr/>
          <a:lstStyle>
            <a:lvl1pPr>
              <a:defRPr/>
            </a:lvl1pPr>
          </a:lstStyle>
          <a:p>
            <a:endParaRPr lang="nl-NL" altLang="nl-BE"/>
          </a:p>
        </p:txBody>
      </p:sp>
      <p:sp>
        <p:nvSpPr>
          <p:cNvPr id="6" name="Tijdelijke aanduiding voor dianummer 5"/>
          <p:cNvSpPr>
            <a:spLocks noGrp="1"/>
          </p:cNvSpPr>
          <p:nvPr>
            <p:ph type="sldNum" sz="quarter" idx="12"/>
          </p:nvPr>
        </p:nvSpPr>
        <p:spPr/>
        <p:txBody>
          <a:bodyPr/>
          <a:lstStyle>
            <a:lvl1pPr>
              <a:defRPr/>
            </a:lvl1pPr>
          </a:lstStyle>
          <a:p>
            <a:fld id="{85E64E2F-1920-41D6-9EBB-1FFCA172C40F}" type="slidenum">
              <a:rPr lang="nl-NL" altLang="nl-BE"/>
              <a:pPr/>
              <a:t>‹nr.›</a:t>
            </a:fld>
            <a:endParaRPr lang="nl-NL" altLang="nl-BE"/>
          </a:p>
        </p:txBody>
      </p:sp>
    </p:spTree>
    <p:extLst>
      <p:ext uri="{BB962C8B-B14F-4D97-AF65-F5344CB8AC3E}">
        <p14:creationId xmlns:p14="http://schemas.microsoft.com/office/powerpoint/2010/main" val="3905271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BE"/>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lvl1pPr>
              <a:defRPr/>
            </a:lvl1pPr>
          </a:lstStyle>
          <a:p>
            <a:endParaRPr lang="nl-NL" altLang="nl-BE"/>
          </a:p>
        </p:txBody>
      </p:sp>
      <p:sp>
        <p:nvSpPr>
          <p:cNvPr id="5" name="Tijdelijke aanduiding voor voettekst 4"/>
          <p:cNvSpPr>
            <a:spLocks noGrp="1"/>
          </p:cNvSpPr>
          <p:nvPr>
            <p:ph type="ftr" sz="quarter" idx="11"/>
          </p:nvPr>
        </p:nvSpPr>
        <p:spPr/>
        <p:txBody>
          <a:bodyPr/>
          <a:lstStyle>
            <a:lvl1pPr>
              <a:defRPr/>
            </a:lvl1pPr>
          </a:lstStyle>
          <a:p>
            <a:endParaRPr lang="nl-NL" altLang="nl-BE"/>
          </a:p>
        </p:txBody>
      </p:sp>
      <p:sp>
        <p:nvSpPr>
          <p:cNvPr id="6" name="Tijdelijke aanduiding voor dianummer 5"/>
          <p:cNvSpPr>
            <a:spLocks noGrp="1"/>
          </p:cNvSpPr>
          <p:nvPr>
            <p:ph type="sldNum" sz="quarter" idx="12"/>
          </p:nvPr>
        </p:nvSpPr>
        <p:spPr/>
        <p:txBody>
          <a:bodyPr/>
          <a:lstStyle>
            <a:lvl1pPr>
              <a:defRPr/>
            </a:lvl1pPr>
          </a:lstStyle>
          <a:p>
            <a:fld id="{1A6156AB-D160-478B-A4E5-C224B961F062}" type="slidenum">
              <a:rPr lang="nl-NL" altLang="nl-BE"/>
              <a:pPr/>
              <a:t>‹nr.›</a:t>
            </a:fld>
            <a:endParaRPr lang="nl-NL" altLang="nl-BE"/>
          </a:p>
        </p:txBody>
      </p:sp>
    </p:spTree>
    <p:extLst>
      <p:ext uri="{BB962C8B-B14F-4D97-AF65-F5344CB8AC3E}">
        <p14:creationId xmlns:p14="http://schemas.microsoft.com/office/powerpoint/2010/main" val="35588549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datum 4"/>
          <p:cNvSpPr>
            <a:spLocks noGrp="1"/>
          </p:cNvSpPr>
          <p:nvPr>
            <p:ph type="dt" sz="half" idx="10"/>
          </p:nvPr>
        </p:nvSpPr>
        <p:spPr/>
        <p:txBody>
          <a:bodyPr/>
          <a:lstStyle>
            <a:lvl1pPr>
              <a:defRPr/>
            </a:lvl1pPr>
          </a:lstStyle>
          <a:p>
            <a:endParaRPr lang="nl-NL" altLang="nl-BE"/>
          </a:p>
        </p:txBody>
      </p:sp>
      <p:sp>
        <p:nvSpPr>
          <p:cNvPr id="6" name="Tijdelijke aanduiding voor voettekst 5"/>
          <p:cNvSpPr>
            <a:spLocks noGrp="1"/>
          </p:cNvSpPr>
          <p:nvPr>
            <p:ph type="ftr" sz="quarter" idx="11"/>
          </p:nvPr>
        </p:nvSpPr>
        <p:spPr/>
        <p:txBody>
          <a:bodyPr/>
          <a:lstStyle>
            <a:lvl1pPr>
              <a:defRPr/>
            </a:lvl1pPr>
          </a:lstStyle>
          <a:p>
            <a:endParaRPr lang="nl-NL" altLang="nl-BE"/>
          </a:p>
        </p:txBody>
      </p:sp>
      <p:sp>
        <p:nvSpPr>
          <p:cNvPr id="7" name="Tijdelijke aanduiding voor dianummer 6"/>
          <p:cNvSpPr>
            <a:spLocks noGrp="1"/>
          </p:cNvSpPr>
          <p:nvPr>
            <p:ph type="sldNum" sz="quarter" idx="12"/>
          </p:nvPr>
        </p:nvSpPr>
        <p:spPr/>
        <p:txBody>
          <a:bodyPr/>
          <a:lstStyle>
            <a:lvl1pPr>
              <a:defRPr/>
            </a:lvl1pPr>
          </a:lstStyle>
          <a:p>
            <a:fld id="{50CEF910-4F13-4E66-AC18-88A03E34D6CA}" type="slidenum">
              <a:rPr lang="nl-NL" altLang="nl-BE"/>
              <a:pPr/>
              <a:t>‹nr.›</a:t>
            </a:fld>
            <a:endParaRPr lang="nl-NL" altLang="nl-BE"/>
          </a:p>
        </p:txBody>
      </p:sp>
    </p:spTree>
    <p:extLst>
      <p:ext uri="{BB962C8B-B14F-4D97-AF65-F5344CB8AC3E}">
        <p14:creationId xmlns:p14="http://schemas.microsoft.com/office/powerpoint/2010/main" val="1615944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smtClean="0"/>
              <a:t>Klik om de stijl te bewerken</a:t>
            </a:r>
            <a:endParaRPr lang="nl-BE"/>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7" name="Tijdelijke aanduiding voor datum 6"/>
          <p:cNvSpPr>
            <a:spLocks noGrp="1"/>
          </p:cNvSpPr>
          <p:nvPr>
            <p:ph type="dt" sz="half" idx="10"/>
          </p:nvPr>
        </p:nvSpPr>
        <p:spPr/>
        <p:txBody>
          <a:bodyPr/>
          <a:lstStyle>
            <a:lvl1pPr>
              <a:defRPr/>
            </a:lvl1pPr>
          </a:lstStyle>
          <a:p>
            <a:endParaRPr lang="nl-NL" altLang="nl-BE"/>
          </a:p>
        </p:txBody>
      </p:sp>
      <p:sp>
        <p:nvSpPr>
          <p:cNvPr id="8" name="Tijdelijke aanduiding voor voettekst 7"/>
          <p:cNvSpPr>
            <a:spLocks noGrp="1"/>
          </p:cNvSpPr>
          <p:nvPr>
            <p:ph type="ftr" sz="quarter" idx="11"/>
          </p:nvPr>
        </p:nvSpPr>
        <p:spPr/>
        <p:txBody>
          <a:bodyPr/>
          <a:lstStyle>
            <a:lvl1pPr>
              <a:defRPr/>
            </a:lvl1pPr>
          </a:lstStyle>
          <a:p>
            <a:endParaRPr lang="nl-NL" altLang="nl-BE"/>
          </a:p>
        </p:txBody>
      </p:sp>
      <p:sp>
        <p:nvSpPr>
          <p:cNvPr id="9" name="Tijdelijke aanduiding voor dianummer 8"/>
          <p:cNvSpPr>
            <a:spLocks noGrp="1"/>
          </p:cNvSpPr>
          <p:nvPr>
            <p:ph type="sldNum" sz="quarter" idx="12"/>
          </p:nvPr>
        </p:nvSpPr>
        <p:spPr/>
        <p:txBody>
          <a:bodyPr/>
          <a:lstStyle>
            <a:lvl1pPr>
              <a:defRPr/>
            </a:lvl1pPr>
          </a:lstStyle>
          <a:p>
            <a:fld id="{B0CFBCD2-AD3C-4D34-962D-6592D4EACD6D}" type="slidenum">
              <a:rPr lang="nl-NL" altLang="nl-BE"/>
              <a:pPr/>
              <a:t>‹nr.›</a:t>
            </a:fld>
            <a:endParaRPr lang="nl-NL" altLang="nl-BE"/>
          </a:p>
        </p:txBody>
      </p:sp>
    </p:spTree>
    <p:extLst>
      <p:ext uri="{BB962C8B-B14F-4D97-AF65-F5344CB8AC3E}">
        <p14:creationId xmlns:p14="http://schemas.microsoft.com/office/powerpoint/2010/main" val="36215982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datum 2"/>
          <p:cNvSpPr>
            <a:spLocks noGrp="1"/>
          </p:cNvSpPr>
          <p:nvPr>
            <p:ph type="dt" sz="half" idx="10"/>
          </p:nvPr>
        </p:nvSpPr>
        <p:spPr/>
        <p:txBody>
          <a:bodyPr/>
          <a:lstStyle>
            <a:lvl1pPr>
              <a:defRPr/>
            </a:lvl1pPr>
          </a:lstStyle>
          <a:p>
            <a:endParaRPr lang="nl-NL" altLang="nl-BE"/>
          </a:p>
        </p:txBody>
      </p:sp>
      <p:sp>
        <p:nvSpPr>
          <p:cNvPr id="4" name="Tijdelijke aanduiding voor voettekst 3"/>
          <p:cNvSpPr>
            <a:spLocks noGrp="1"/>
          </p:cNvSpPr>
          <p:nvPr>
            <p:ph type="ftr" sz="quarter" idx="11"/>
          </p:nvPr>
        </p:nvSpPr>
        <p:spPr/>
        <p:txBody>
          <a:bodyPr/>
          <a:lstStyle>
            <a:lvl1pPr>
              <a:defRPr/>
            </a:lvl1pPr>
          </a:lstStyle>
          <a:p>
            <a:endParaRPr lang="nl-NL" altLang="nl-BE"/>
          </a:p>
        </p:txBody>
      </p:sp>
      <p:sp>
        <p:nvSpPr>
          <p:cNvPr id="5" name="Tijdelijke aanduiding voor dianummer 4"/>
          <p:cNvSpPr>
            <a:spLocks noGrp="1"/>
          </p:cNvSpPr>
          <p:nvPr>
            <p:ph type="sldNum" sz="quarter" idx="12"/>
          </p:nvPr>
        </p:nvSpPr>
        <p:spPr/>
        <p:txBody>
          <a:bodyPr/>
          <a:lstStyle>
            <a:lvl1pPr>
              <a:defRPr/>
            </a:lvl1pPr>
          </a:lstStyle>
          <a:p>
            <a:fld id="{DB675B8A-4C1E-4B11-8357-1D5B6E1D68F9}" type="slidenum">
              <a:rPr lang="nl-NL" altLang="nl-BE"/>
              <a:pPr/>
              <a:t>‹nr.›</a:t>
            </a:fld>
            <a:endParaRPr lang="nl-NL" altLang="nl-BE"/>
          </a:p>
        </p:txBody>
      </p:sp>
    </p:spTree>
    <p:extLst>
      <p:ext uri="{BB962C8B-B14F-4D97-AF65-F5344CB8AC3E}">
        <p14:creationId xmlns:p14="http://schemas.microsoft.com/office/powerpoint/2010/main" val="16076162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vl1pPr>
          </a:lstStyle>
          <a:p>
            <a:endParaRPr lang="nl-NL" altLang="nl-BE"/>
          </a:p>
        </p:txBody>
      </p:sp>
      <p:sp>
        <p:nvSpPr>
          <p:cNvPr id="3" name="Tijdelijke aanduiding voor voettekst 2"/>
          <p:cNvSpPr>
            <a:spLocks noGrp="1"/>
          </p:cNvSpPr>
          <p:nvPr>
            <p:ph type="ftr" sz="quarter" idx="11"/>
          </p:nvPr>
        </p:nvSpPr>
        <p:spPr/>
        <p:txBody>
          <a:bodyPr/>
          <a:lstStyle>
            <a:lvl1pPr>
              <a:defRPr/>
            </a:lvl1pPr>
          </a:lstStyle>
          <a:p>
            <a:endParaRPr lang="nl-NL" altLang="nl-BE"/>
          </a:p>
        </p:txBody>
      </p:sp>
      <p:sp>
        <p:nvSpPr>
          <p:cNvPr id="4" name="Tijdelijke aanduiding voor dianummer 3"/>
          <p:cNvSpPr>
            <a:spLocks noGrp="1"/>
          </p:cNvSpPr>
          <p:nvPr>
            <p:ph type="sldNum" sz="quarter" idx="12"/>
          </p:nvPr>
        </p:nvSpPr>
        <p:spPr/>
        <p:txBody>
          <a:bodyPr/>
          <a:lstStyle>
            <a:lvl1pPr>
              <a:defRPr/>
            </a:lvl1pPr>
          </a:lstStyle>
          <a:p>
            <a:fld id="{8C266096-42EB-4777-B35B-488CF9EB1552}" type="slidenum">
              <a:rPr lang="nl-NL" altLang="nl-BE"/>
              <a:pPr/>
              <a:t>‹nr.›</a:t>
            </a:fld>
            <a:endParaRPr lang="nl-NL" altLang="nl-BE"/>
          </a:p>
        </p:txBody>
      </p:sp>
    </p:spTree>
    <p:extLst>
      <p:ext uri="{BB962C8B-B14F-4D97-AF65-F5344CB8AC3E}">
        <p14:creationId xmlns:p14="http://schemas.microsoft.com/office/powerpoint/2010/main" val="2368488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BE"/>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lvl1pPr>
              <a:defRPr/>
            </a:lvl1pPr>
          </a:lstStyle>
          <a:p>
            <a:endParaRPr lang="nl-NL" altLang="nl-BE"/>
          </a:p>
        </p:txBody>
      </p:sp>
      <p:sp>
        <p:nvSpPr>
          <p:cNvPr id="6" name="Tijdelijke aanduiding voor voettekst 5"/>
          <p:cNvSpPr>
            <a:spLocks noGrp="1"/>
          </p:cNvSpPr>
          <p:nvPr>
            <p:ph type="ftr" sz="quarter" idx="11"/>
          </p:nvPr>
        </p:nvSpPr>
        <p:spPr/>
        <p:txBody>
          <a:bodyPr/>
          <a:lstStyle>
            <a:lvl1pPr>
              <a:defRPr/>
            </a:lvl1pPr>
          </a:lstStyle>
          <a:p>
            <a:endParaRPr lang="nl-NL" altLang="nl-BE"/>
          </a:p>
        </p:txBody>
      </p:sp>
      <p:sp>
        <p:nvSpPr>
          <p:cNvPr id="7" name="Tijdelijke aanduiding voor dianummer 6"/>
          <p:cNvSpPr>
            <a:spLocks noGrp="1"/>
          </p:cNvSpPr>
          <p:nvPr>
            <p:ph type="sldNum" sz="quarter" idx="12"/>
          </p:nvPr>
        </p:nvSpPr>
        <p:spPr/>
        <p:txBody>
          <a:bodyPr/>
          <a:lstStyle>
            <a:lvl1pPr>
              <a:defRPr/>
            </a:lvl1pPr>
          </a:lstStyle>
          <a:p>
            <a:fld id="{E0B02057-D275-4CBC-9DDB-C7058D76D1FC}" type="slidenum">
              <a:rPr lang="nl-NL" altLang="nl-BE"/>
              <a:pPr/>
              <a:t>‹nr.›</a:t>
            </a:fld>
            <a:endParaRPr lang="nl-NL" altLang="nl-BE"/>
          </a:p>
        </p:txBody>
      </p:sp>
    </p:spTree>
    <p:extLst>
      <p:ext uri="{BB962C8B-B14F-4D97-AF65-F5344CB8AC3E}">
        <p14:creationId xmlns:p14="http://schemas.microsoft.com/office/powerpoint/2010/main" val="22314867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BE"/>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nl-BE"/>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lvl1pPr>
              <a:defRPr/>
            </a:lvl1pPr>
          </a:lstStyle>
          <a:p>
            <a:endParaRPr lang="nl-NL" altLang="nl-BE"/>
          </a:p>
        </p:txBody>
      </p:sp>
      <p:sp>
        <p:nvSpPr>
          <p:cNvPr id="6" name="Tijdelijke aanduiding voor voettekst 5"/>
          <p:cNvSpPr>
            <a:spLocks noGrp="1"/>
          </p:cNvSpPr>
          <p:nvPr>
            <p:ph type="ftr" sz="quarter" idx="11"/>
          </p:nvPr>
        </p:nvSpPr>
        <p:spPr/>
        <p:txBody>
          <a:bodyPr/>
          <a:lstStyle>
            <a:lvl1pPr>
              <a:defRPr/>
            </a:lvl1pPr>
          </a:lstStyle>
          <a:p>
            <a:endParaRPr lang="nl-NL" altLang="nl-BE"/>
          </a:p>
        </p:txBody>
      </p:sp>
      <p:sp>
        <p:nvSpPr>
          <p:cNvPr id="7" name="Tijdelijke aanduiding voor dianummer 6"/>
          <p:cNvSpPr>
            <a:spLocks noGrp="1"/>
          </p:cNvSpPr>
          <p:nvPr>
            <p:ph type="sldNum" sz="quarter" idx="12"/>
          </p:nvPr>
        </p:nvSpPr>
        <p:spPr/>
        <p:txBody>
          <a:bodyPr/>
          <a:lstStyle>
            <a:lvl1pPr>
              <a:defRPr/>
            </a:lvl1pPr>
          </a:lstStyle>
          <a:p>
            <a:fld id="{ADD9B297-7897-4688-9DC9-44014C6F53BE}" type="slidenum">
              <a:rPr lang="nl-NL" altLang="nl-BE"/>
              <a:pPr/>
              <a:t>‹nr.›</a:t>
            </a:fld>
            <a:endParaRPr lang="nl-NL" altLang="nl-BE"/>
          </a:p>
        </p:txBody>
      </p:sp>
    </p:spTree>
    <p:extLst>
      <p:ext uri="{BB962C8B-B14F-4D97-AF65-F5344CB8AC3E}">
        <p14:creationId xmlns:p14="http://schemas.microsoft.com/office/powerpoint/2010/main" val="1333846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9641" name="Picture 9" descr="ppt nieuw vectorieel - balk IOK"/>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2863" y="6434138"/>
            <a:ext cx="9231313" cy="450850"/>
          </a:xfrm>
          <a:prstGeom prst="rect">
            <a:avLst/>
          </a:prstGeom>
          <a:noFill/>
          <a:extLst>
            <a:ext uri="{909E8E84-426E-40DD-AFC4-6F175D3DCCD1}">
              <a14:hiddenFill xmlns:a14="http://schemas.microsoft.com/office/drawing/2010/main">
                <a:solidFill>
                  <a:srgbClr val="FFFFFF"/>
                </a:solidFill>
              </a14:hiddenFill>
            </a:ext>
          </a:extLst>
        </p:spPr>
      </p:pic>
      <p:pic>
        <p:nvPicPr>
          <p:cNvPr id="69635" name="Picture 3" descr="ppt nieuw vectorieel - vierkant"/>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6200" y="115888"/>
            <a:ext cx="9220200" cy="182562"/>
          </a:xfrm>
          <a:prstGeom prst="rect">
            <a:avLst/>
          </a:prstGeom>
          <a:noFill/>
          <a:extLst>
            <a:ext uri="{909E8E84-426E-40DD-AFC4-6F175D3DCCD1}">
              <a14:hiddenFill xmlns:a14="http://schemas.microsoft.com/office/drawing/2010/main">
                <a:solidFill>
                  <a:srgbClr val="FFFFFF"/>
                </a:solidFill>
              </a14:hiddenFill>
            </a:ext>
          </a:extLst>
        </p:spPr>
      </p:pic>
      <p:sp>
        <p:nvSpPr>
          <p:cNvPr id="69636" name="Rectangle 4"/>
          <p:cNvSpPr>
            <a:spLocks noGrp="1" noChangeArrowheads="1"/>
          </p:cNvSpPr>
          <p:nvPr>
            <p:ph type="dt" sz="half" idx="2"/>
          </p:nvPr>
        </p:nvSpPr>
        <p:spPr bwMode="auto">
          <a:xfrm>
            <a:off x="0" y="0"/>
            <a:ext cx="284321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lvl1pPr>
          </a:lstStyle>
          <a:p>
            <a:endParaRPr lang="nl-NL" altLang="nl-BE"/>
          </a:p>
        </p:txBody>
      </p:sp>
      <p:sp>
        <p:nvSpPr>
          <p:cNvPr id="69637" name="Rectangle 5"/>
          <p:cNvSpPr>
            <a:spLocks noGrp="1" noChangeArrowheads="1"/>
          </p:cNvSpPr>
          <p:nvPr>
            <p:ph type="ftr" sz="quarter" idx="3"/>
          </p:nvPr>
        </p:nvSpPr>
        <p:spPr bwMode="auto">
          <a:xfrm>
            <a:off x="250825" y="6524625"/>
            <a:ext cx="5768975"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nl-NL" altLang="nl-BE"/>
          </a:p>
        </p:txBody>
      </p:sp>
      <p:sp>
        <p:nvSpPr>
          <p:cNvPr id="69638" name="Rectangle 6"/>
          <p:cNvSpPr>
            <a:spLocks noGrp="1" noChangeArrowheads="1"/>
          </p:cNvSpPr>
          <p:nvPr>
            <p:ph type="sldNum" sz="quarter" idx="4"/>
          </p:nvPr>
        </p:nvSpPr>
        <p:spPr bwMode="auto">
          <a:xfrm>
            <a:off x="8458200" y="30163"/>
            <a:ext cx="54927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lvl1pPr>
          </a:lstStyle>
          <a:p>
            <a:fld id="{8CA606CD-51ED-471A-A8F8-9FDE64A575B0}" type="slidenum">
              <a:rPr lang="nl-NL" altLang="nl-BE"/>
              <a:pPr/>
              <a:t>‹nr.›</a:t>
            </a:fld>
            <a:endParaRPr lang="nl-NL" altLang="nl-BE"/>
          </a:p>
        </p:txBody>
      </p:sp>
      <p:sp>
        <p:nvSpPr>
          <p:cNvPr id="69639" name="Rectangle 7"/>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l-NL" altLang="nl-BE" smtClean="0"/>
              <a:t>Klik om de opmaakprofielen van de modeltekst te bewerken</a:t>
            </a:r>
          </a:p>
          <a:p>
            <a:pPr lvl="1"/>
            <a:r>
              <a:rPr lang="nl-NL" altLang="nl-BE" smtClean="0"/>
              <a:t>Tweede niveau</a:t>
            </a:r>
          </a:p>
          <a:p>
            <a:pPr lvl="2"/>
            <a:r>
              <a:rPr lang="nl-NL" altLang="nl-BE" smtClean="0"/>
              <a:t>Derde niveau</a:t>
            </a:r>
          </a:p>
          <a:p>
            <a:pPr lvl="3"/>
            <a:r>
              <a:rPr lang="nl-NL" altLang="nl-BE" smtClean="0"/>
              <a:t>Vierde niveau</a:t>
            </a:r>
          </a:p>
          <a:p>
            <a:pPr lvl="4"/>
            <a:r>
              <a:rPr lang="nl-NL" altLang="nl-BE" smtClean="0"/>
              <a:t>Vijfde niveau</a:t>
            </a:r>
          </a:p>
        </p:txBody>
      </p:sp>
      <p:sp>
        <p:nvSpPr>
          <p:cNvPr id="69640" name="Rectangle 8"/>
          <p:cNvSpPr>
            <a:spLocks noGrp="1" noChangeArrowheads="1"/>
          </p:cNvSpPr>
          <p:nvPr>
            <p:ph type="title"/>
          </p:nvPr>
        </p:nvSpPr>
        <p:spPr bwMode="auto">
          <a:xfrm>
            <a:off x="457200" y="404813"/>
            <a:ext cx="8229600" cy="101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nl-NL" altLang="nl-BE" smtClean="0"/>
              <a:t>Klik om het opmaakprofiel te bewerken</a:t>
            </a:r>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l" rtl="0" eaLnBrk="1" fontAlgn="base" hangingPunct="1">
        <a:spcBef>
          <a:spcPct val="0"/>
        </a:spcBef>
        <a:spcAft>
          <a:spcPct val="0"/>
        </a:spcAft>
        <a:defRPr sz="4400">
          <a:solidFill>
            <a:srgbClr val="1B5D48"/>
          </a:solidFill>
          <a:latin typeface="+mj-lt"/>
          <a:ea typeface="+mj-ea"/>
          <a:cs typeface="+mj-cs"/>
        </a:defRPr>
      </a:lvl1pPr>
      <a:lvl2pPr algn="l" rtl="0" eaLnBrk="1" fontAlgn="base" hangingPunct="1">
        <a:spcBef>
          <a:spcPct val="0"/>
        </a:spcBef>
        <a:spcAft>
          <a:spcPct val="0"/>
        </a:spcAft>
        <a:defRPr sz="4400">
          <a:solidFill>
            <a:srgbClr val="1B5D48"/>
          </a:solidFill>
          <a:latin typeface="Arial" charset="0"/>
        </a:defRPr>
      </a:lvl2pPr>
      <a:lvl3pPr algn="l" rtl="0" eaLnBrk="1" fontAlgn="base" hangingPunct="1">
        <a:spcBef>
          <a:spcPct val="0"/>
        </a:spcBef>
        <a:spcAft>
          <a:spcPct val="0"/>
        </a:spcAft>
        <a:defRPr sz="4400">
          <a:solidFill>
            <a:srgbClr val="1B5D48"/>
          </a:solidFill>
          <a:latin typeface="Arial" charset="0"/>
        </a:defRPr>
      </a:lvl3pPr>
      <a:lvl4pPr algn="l" rtl="0" eaLnBrk="1" fontAlgn="base" hangingPunct="1">
        <a:spcBef>
          <a:spcPct val="0"/>
        </a:spcBef>
        <a:spcAft>
          <a:spcPct val="0"/>
        </a:spcAft>
        <a:defRPr sz="4400">
          <a:solidFill>
            <a:srgbClr val="1B5D48"/>
          </a:solidFill>
          <a:latin typeface="Arial" charset="0"/>
        </a:defRPr>
      </a:lvl4pPr>
      <a:lvl5pPr algn="l" rtl="0" eaLnBrk="1" fontAlgn="base" hangingPunct="1">
        <a:spcBef>
          <a:spcPct val="0"/>
        </a:spcBef>
        <a:spcAft>
          <a:spcPct val="0"/>
        </a:spcAft>
        <a:defRPr sz="4400">
          <a:solidFill>
            <a:srgbClr val="1B5D48"/>
          </a:solidFill>
          <a:latin typeface="Arial" charset="0"/>
        </a:defRPr>
      </a:lvl5pPr>
      <a:lvl6pPr marL="457200" algn="l" rtl="0" eaLnBrk="1" fontAlgn="base" hangingPunct="1">
        <a:spcBef>
          <a:spcPct val="0"/>
        </a:spcBef>
        <a:spcAft>
          <a:spcPct val="0"/>
        </a:spcAft>
        <a:defRPr sz="4400">
          <a:solidFill>
            <a:srgbClr val="1B5D48"/>
          </a:solidFill>
          <a:latin typeface="Arial" charset="0"/>
        </a:defRPr>
      </a:lvl6pPr>
      <a:lvl7pPr marL="914400" algn="l" rtl="0" eaLnBrk="1" fontAlgn="base" hangingPunct="1">
        <a:spcBef>
          <a:spcPct val="0"/>
        </a:spcBef>
        <a:spcAft>
          <a:spcPct val="0"/>
        </a:spcAft>
        <a:defRPr sz="4400">
          <a:solidFill>
            <a:srgbClr val="1B5D48"/>
          </a:solidFill>
          <a:latin typeface="Arial" charset="0"/>
        </a:defRPr>
      </a:lvl7pPr>
      <a:lvl8pPr marL="1371600" algn="l" rtl="0" eaLnBrk="1" fontAlgn="base" hangingPunct="1">
        <a:spcBef>
          <a:spcPct val="0"/>
        </a:spcBef>
        <a:spcAft>
          <a:spcPct val="0"/>
        </a:spcAft>
        <a:defRPr sz="4400">
          <a:solidFill>
            <a:srgbClr val="1B5D48"/>
          </a:solidFill>
          <a:latin typeface="Arial" charset="0"/>
        </a:defRPr>
      </a:lvl8pPr>
      <a:lvl9pPr marL="1828800" algn="l" rtl="0" eaLnBrk="1" fontAlgn="base" hangingPunct="1">
        <a:spcBef>
          <a:spcPct val="0"/>
        </a:spcBef>
        <a:spcAft>
          <a:spcPct val="0"/>
        </a:spcAft>
        <a:defRPr sz="4400">
          <a:solidFill>
            <a:srgbClr val="1B5D48"/>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Font typeface="Arial" charset="0"/>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Font typeface="Arial" charset="0"/>
        <a:buChar char="–"/>
        <a:defRPr sz="2000">
          <a:solidFill>
            <a:schemeClr val="tx1"/>
          </a:solidFill>
          <a:latin typeface="+mn-lt"/>
        </a:defRPr>
      </a:lvl5pPr>
      <a:lvl6pPr marL="2514600" indent="-228600" algn="l" rtl="0" eaLnBrk="1" fontAlgn="base" hangingPunct="1">
        <a:spcBef>
          <a:spcPct val="20000"/>
        </a:spcBef>
        <a:spcAft>
          <a:spcPct val="0"/>
        </a:spcAft>
        <a:buFont typeface="Arial" charset="0"/>
        <a:buChar char="–"/>
        <a:defRPr sz="2000">
          <a:solidFill>
            <a:schemeClr val="tx1"/>
          </a:solidFill>
          <a:latin typeface="+mn-lt"/>
        </a:defRPr>
      </a:lvl6pPr>
      <a:lvl7pPr marL="2971800" indent="-228600" algn="l" rtl="0" eaLnBrk="1" fontAlgn="base" hangingPunct="1">
        <a:spcBef>
          <a:spcPct val="20000"/>
        </a:spcBef>
        <a:spcAft>
          <a:spcPct val="0"/>
        </a:spcAft>
        <a:buFont typeface="Arial" charset="0"/>
        <a:buChar char="–"/>
        <a:defRPr sz="2000">
          <a:solidFill>
            <a:schemeClr val="tx1"/>
          </a:solidFill>
          <a:latin typeface="+mn-lt"/>
        </a:defRPr>
      </a:lvl7pPr>
      <a:lvl8pPr marL="3429000" indent="-228600" algn="l" rtl="0" eaLnBrk="1" fontAlgn="base" hangingPunct="1">
        <a:spcBef>
          <a:spcPct val="20000"/>
        </a:spcBef>
        <a:spcAft>
          <a:spcPct val="0"/>
        </a:spcAft>
        <a:buFont typeface="Arial" charset="0"/>
        <a:buChar char="–"/>
        <a:defRPr sz="2000">
          <a:solidFill>
            <a:schemeClr val="tx1"/>
          </a:solidFill>
          <a:latin typeface="+mn-lt"/>
        </a:defRPr>
      </a:lvl8pPr>
      <a:lvl9pPr marL="3886200" indent="-228600" algn="l" rtl="0" eaLnBrk="1" fontAlgn="base" hangingPunct="1">
        <a:spcBef>
          <a:spcPct val="20000"/>
        </a:spcBef>
        <a:spcAft>
          <a:spcPct val="0"/>
        </a:spcAft>
        <a:buFont typeface="Arial" charset="0"/>
        <a:buChar char="–"/>
        <a:defRPr sz="2000">
          <a:solidFill>
            <a:schemeClr val="tx1"/>
          </a:solidFill>
          <a:latin typeface="+mn-lt"/>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hyperlink" Target="https://www.wonenvlaanderen.be/woningkwaliteitsbewaking/instrument-aan-de-slag-met-het-technisch-verslag" TargetMode="Externa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www.immoweb.be/nl/te-huur/artikel/standaardcontract-voor-het-opmaken-van-het-huurcontract-van-je-woning.htm?mycurrent_section=rent&amp;artid=5058"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hyperlink" Target="http://www.huurschatter.be/" TargetMode="External"/><Relationship Id="rId5" Type="http://schemas.openxmlformats.org/officeDocument/2006/relationships/hyperlink" Target="http://statbel.fgov.be/nl/statistieken/cijfers/economie/consumptieprijzen/huurcalculator/" TargetMode="External"/><Relationship Id="rId4" Type="http://schemas.openxmlformats.org/officeDocument/2006/relationships/hyperlink" Target="http://www.vastgoedabc.be/"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www.energiesparen.be/epc" TargetMode="External"/><Relationship Id="rId7" Type="http://schemas.openxmlformats.org/officeDocument/2006/relationships/hyperlink" Target="https://www.wonenvlaanderen.be/woningkwaliteitsbewaking/instrument-aan-de-slag-met-het-technisch-verslag"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hyperlink" Target="http://www.kempenswoonplatform.be/" TargetMode="External"/><Relationship Id="rId5" Type="http://schemas.openxmlformats.org/officeDocument/2006/relationships/hyperlink" Target="http://www.vmsw.be/nl/particulieren/verhuren-aan-een-svk" TargetMode="External"/><Relationship Id="rId4" Type="http://schemas.openxmlformats.org/officeDocument/2006/relationships/hyperlink" Target="http://www.ve-pr.be/" TargetMode="External"/></Relationships>
</file>

<file path=ppt/slides/_rels/slide45.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24532"/>
            <a:ext cx="2976562"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4"/>
          <p:cNvSpPr>
            <a:spLocks noGrp="1" noChangeArrowheads="1"/>
          </p:cNvSpPr>
          <p:nvPr>
            <p:ph type="ctrTitle"/>
          </p:nvPr>
        </p:nvSpPr>
        <p:spPr>
          <a:xfrm>
            <a:off x="501204" y="2060848"/>
            <a:ext cx="8535292" cy="115093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nl-BE" sz="3600" b="1" dirty="0"/>
              <a:t>M</a:t>
            </a:r>
            <a:r>
              <a:rPr lang="nl-BE" sz="3600" b="1" dirty="0" smtClean="0"/>
              <a:t>inimale kwaliteitsnormen huurwoningen</a:t>
            </a:r>
            <a:endParaRPr lang="nl-BE" sz="3600" b="1" dirty="0"/>
          </a:p>
        </p:txBody>
      </p:sp>
      <p:sp>
        <p:nvSpPr>
          <p:cNvPr id="7" name="Tekstvak 6"/>
          <p:cNvSpPr txBox="1"/>
          <p:nvPr/>
        </p:nvSpPr>
        <p:spPr>
          <a:xfrm>
            <a:off x="1763688" y="3284984"/>
            <a:ext cx="5616624" cy="461665"/>
          </a:xfrm>
          <a:prstGeom prst="rect">
            <a:avLst/>
          </a:prstGeom>
          <a:noFill/>
        </p:spPr>
        <p:txBody>
          <a:bodyPr wrap="square" rtlCol="0">
            <a:spAutoFit/>
          </a:bodyPr>
          <a:lstStyle/>
          <a:p>
            <a:r>
              <a:rPr lang="nl-BE" sz="2400" dirty="0" smtClean="0"/>
              <a:t>Vorselaar – 21 oktober 2019</a:t>
            </a:r>
            <a:endParaRPr lang="nl-BE" sz="2400" dirty="0"/>
          </a:p>
        </p:txBody>
      </p:sp>
      <p:pic>
        <p:nvPicPr>
          <p:cNvPr id="1027" name="Picture 3" descr="C:\Users\stevenv\Desktop\images.jf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8064" y="124643"/>
            <a:ext cx="3838575" cy="1190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22773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1"/>
          <p:cNvSpPr>
            <a:spLocks noGrp="1"/>
          </p:cNvSpPr>
          <p:nvPr>
            <p:ph type="title"/>
          </p:nvPr>
        </p:nvSpPr>
        <p:spPr>
          <a:xfrm>
            <a:off x="457200" y="404813"/>
            <a:ext cx="8229600" cy="719931"/>
          </a:xfrm>
        </p:spPr>
        <p:txBody>
          <a:bodyPr/>
          <a:lstStyle/>
          <a:p>
            <a:pPr fontAlgn="auto">
              <a:spcAft>
                <a:spcPts val="0"/>
              </a:spcAft>
              <a:defRPr/>
            </a:pPr>
            <a:r>
              <a:rPr lang="nl-BE" sz="3200" b="1" dirty="0" smtClean="0">
                <a:latin typeface="Arial" panose="020B0604020202020204" pitchFamily="34" charset="0"/>
                <a:cs typeface="Arial" panose="020B0604020202020204" pitchFamily="34" charset="0"/>
              </a:rPr>
              <a:t>Gebreken van categorie IV (15 punten)</a:t>
            </a:r>
          </a:p>
        </p:txBody>
      </p:sp>
      <p:sp>
        <p:nvSpPr>
          <p:cNvPr id="2" name="Tekstvak 1"/>
          <p:cNvSpPr txBox="1"/>
          <p:nvPr/>
        </p:nvSpPr>
        <p:spPr>
          <a:xfrm>
            <a:off x="539552" y="980728"/>
            <a:ext cx="8352928" cy="461665"/>
          </a:xfrm>
          <a:prstGeom prst="rect">
            <a:avLst/>
          </a:prstGeom>
          <a:noFill/>
        </p:spPr>
        <p:txBody>
          <a:bodyPr wrap="square" rtlCol="0">
            <a:spAutoFit/>
          </a:bodyPr>
          <a:lstStyle/>
          <a:p>
            <a:r>
              <a:rPr lang="nl-BE" sz="2400" dirty="0" smtClean="0"/>
              <a:t>Risico op CO-vergiftiging/ontploffing</a:t>
            </a:r>
          </a:p>
        </p:txBody>
      </p:sp>
      <p:pic>
        <p:nvPicPr>
          <p:cNvPr id="6"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395536" y="1412776"/>
            <a:ext cx="3979912" cy="5305312"/>
          </a:xfrm>
          <a:prstGeom prst="rect">
            <a:avLst/>
          </a:prstGeom>
          <a:noFill/>
          <a:ln/>
        </p:spPr>
      </p:pic>
      <p:pic>
        <p:nvPicPr>
          <p:cNvPr id="7"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90132" y="1485478"/>
            <a:ext cx="3670300" cy="489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jdelijke aanduiding voor datum 1"/>
          <p:cNvSpPr>
            <a:spLocks noGrp="1"/>
          </p:cNvSpPr>
          <p:nvPr>
            <p:ph type="dt" sz="half" idx="10"/>
          </p:nvPr>
        </p:nvSpPr>
        <p:spPr>
          <a:xfrm>
            <a:off x="0" y="0"/>
            <a:ext cx="2843213" cy="476250"/>
          </a:xfrm>
        </p:spPr>
        <p:txBody>
          <a:bodyPr/>
          <a:lstStyle/>
          <a:p>
            <a:fld id="{91084EE7-6C0D-4BE6-9445-562BA34A5559}" type="datetime1">
              <a:rPr lang="nl-BE" smtClean="0"/>
              <a:t>21/10/2019</a:t>
            </a:fld>
            <a:endParaRPr lang="nl-NL" dirty="0"/>
          </a:p>
        </p:txBody>
      </p:sp>
    </p:spTree>
    <p:extLst>
      <p:ext uri="{BB962C8B-B14F-4D97-AF65-F5344CB8AC3E}">
        <p14:creationId xmlns:p14="http://schemas.microsoft.com/office/powerpoint/2010/main" val="34723114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1"/>
          <p:cNvSpPr>
            <a:spLocks noGrp="1"/>
          </p:cNvSpPr>
          <p:nvPr>
            <p:ph type="title"/>
          </p:nvPr>
        </p:nvSpPr>
        <p:spPr>
          <a:xfrm>
            <a:off x="457200" y="404813"/>
            <a:ext cx="8229600" cy="719931"/>
          </a:xfrm>
        </p:spPr>
        <p:txBody>
          <a:bodyPr/>
          <a:lstStyle/>
          <a:p>
            <a:pPr fontAlgn="auto">
              <a:spcAft>
                <a:spcPts val="0"/>
              </a:spcAft>
              <a:defRPr/>
            </a:pPr>
            <a:r>
              <a:rPr lang="nl-BE" sz="3200" b="1" dirty="0" smtClean="0">
                <a:latin typeface="Arial" panose="020B0604020202020204" pitchFamily="34" charset="0"/>
                <a:cs typeface="Arial" panose="020B0604020202020204" pitchFamily="34" charset="0"/>
              </a:rPr>
              <a:t>Het technisch verslag</a:t>
            </a:r>
          </a:p>
        </p:txBody>
      </p:sp>
      <p:sp>
        <p:nvSpPr>
          <p:cNvPr id="2" name="Tekstvak 1"/>
          <p:cNvSpPr txBox="1"/>
          <p:nvPr/>
        </p:nvSpPr>
        <p:spPr>
          <a:xfrm>
            <a:off x="539552" y="1124744"/>
            <a:ext cx="8352928" cy="830997"/>
          </a:xfrm>
          <a:prstGeom prst="rect">
            <a:avLst/>
          </a:prstGeom>
          <a:noFill/>
        </p:spPr>
        <p:txBody>
          <a:bodyPr wrap="square" rtlCol="0">
            <a:spAutoFit/>
          </a:bodyPr>
          <a:lstStyle/>
          <a:p>
            <a:r>
              <a:rPr lang="nl-BE" sz="2400" dirty="0" smtClean="0"/>
              <a:t>Gebreken van categorie </a:t>
            </a:r>
            <a:r>
              <a:rPr lang="nl-BE" sz="2400" b="1" dirty="0" smtClean="0"/>
              <a:t>IV</a:t>
            </a:r>
            <a:r>
              <a:rPr lang="nl-BE" sz="2400" dirty="0" smtClean="0"/>
              <a:t> (15 strafpunten)</a:t>
            </a:r>
          </a:p>
          <a:p>
            <a:r>
              <a:rPr lang="nl-BE" sz="2400" dirty="0" smtClean="0"/>
              <a:t>Afwezigheid van basiscomfort</a:t>
            </a:r>
            <a:endParaRPr lang="nl-BE" sz="24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85974"/>
            <a:ext cx="9144000" cy="29272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2236" y="1964829"/>
            <a:ext cx="1352550" cy="600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jdelijke aanduiding voor datum 1"/>
          <p:cNvSpPr>
            <a:spLocks noGrp="1"/>
          </p:cNvSpPr>
          <p:nvPr>
            <p:ph type="dt" sz="half" idx="10"/>
          </p:nvPr>
        </p:nvSpPr>
        <p:spPr>
          <a:xfrm>
            <a:off x="0" y="0"/>
            <a:ext cx="2843213" cy="476250"/>
          </a:xfrm>
        </p:spPr>
        <p:txBody>
          <a:bodyPr/>
          <a:lstStyle/>
          <a:p>
            <a:fld id="{91084EE7-6C0D-4BE6-9445-562BA34A5559}" type="datetime1">
              <a:rPr lang="nl-BE" smtClean="0"/>
              <a:t>21/10/2019</a:t>
            </a:fld>
            <a:endParaRPr lang="nl-NL" dirty="0"/>
          </a:p>
        </p:txBody>
      </p:sp>
    </p:spTree>
    <p:extLst>
      <p:ext uri="{BB962C8B-B14F-4D97-AF65-F5344CB8AC3E}">
        <p14:creationId xmlns:p14="http://schemas.microsoft.com/office/powerpoint/2010/main" val="23335114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1"/>
          <p:cNvSpPr>
            <a:spLocks noGrp="1"/>
          </p:cNvSpPr>
          <p:nvPr>
            <p:ph type="title"/>
          </p:nvPr>
        </p:nvSpPr>
        <p:spPr>
          <a:xfrm>
            <a:off x="457200" y="404813"/>
            <a:ext cx="8656394" cy="719931"/>
          </a:xfrm>
        </p:spPr>
        <p:txBody>
          <a:bodyPr/>
          <a:lstStyle/>
          <a:p>
            <a:pPr fontAlgn="auto">
              <a:spcAft>
                <a:spcPts val="0"/>
              </a:spcAft>
              <a:defRPr/>
            </a:pPr>
            <a:r>
              <a:rPr lang="nl-BE" sz="3200" b="1" dirty="0" smtClean="0">
                <a:latin typeface="Arial" panose="020B0604020202020204" pitchFamily="34" charset="0"/>
                <a:cs typeface="Arial" panose="020B0604020202020204" pitchFamily="34" charset="0"/>
              </a:rPr>
              <a:t>Afwezigheid basiscomfort (15 strafpunten)</a:t>
            </a:r>
          </a:p>
        </p:txBody>
      </p:sp>
      <p:pic>
        <p:nvPicPr>
          <p:cNvPr id="6" name="Picture 2" descr="Interieur voor verbouwing keuk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209001"/>
            <a:ext cx="4298937" cy="322811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s4.nieuwsbladcdn.be/Assets/Images_Upload/2011/03/22/NTV_KLUSSER-wc2-vt4NB.jpg?maxheight=460&amp;maxwidth=629&amp;forma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7944" y="3861048"/>
            <a:ext cx="5045650" cy="2951986"/>
          </a:xfrm>
          <a:prstGeom prst="rect">
            <a:avLst/>
          </a:prstGeom>
          <a:noFill/>
          <a:extLst>
            <a:ext uri="{909E8E84-426E-40DD-AFC4-6F175D3DCCD1}">
              <a14:hiddenFill xmlns:a14="http://schemas.microsoft.com/office/drawing/2010/main">
                <a:solidFill>
                  <a:srgbClr val="FFFFFF"/>
                </a:solidFill>
              </a14:hiddenFill>
            </a:ext>
          </a:extLst>
        </p:spPr>
      </p:pic>
      <p:sp>
        <p:nvSpPr>
          <p:cNvPr id="8" name="Tijdelijke aanduiding voor datum 1"/>
          <p:cNvSpPr>
            <a:spLocks noGrp="1"/>
          </p:cNvSpPr>
          <p:nvPr>
            <p:ph type="dt" sz="half" idx="10"/>
          </p:nvPr>
        </p:nvSpPr>
        <p:spPr>
          <a:xfrm>
            <a:off x="0" y="0"/>
            <a:ext cx="2843213" cy="476250"/>
          </a:xfrm>
        </p:spPr>
        <p:txBody>
          <a:bodyPr/>
          <a:lstStyle/>
          <a:p>
            <a:fld id="{91084EE7-6C0D-4BE6-9445-562BA34A5559}" type="datetime1">
              <a:rPr lang="nl-BE" smtClean="0"/>
              <a:t>21/10/2019</a:t>
            </a:fld>
            <a:endParaRPr lang="nl-NL" dirty="0"/>
          </a:p>
        </p:txBody>
      </p:sp>
    </p:spTree>
    <p:extLst>
      <p:ext uri="{BB962C8B-B14F-4D97-AF65-F5344CB8AC3E}">
        <p14:creationId xmlns:p14="http://schemas.microsoft.com/office/powerpoint/2010/main" val="21468624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1"/>
          <p:cNvSpPr>
            <a:spLocks noGrp="1"/>
          </p:cNvSpPr>
          <p:nvPr>
            <p:ph type="title"/>
          </p:nvPr>
        </p:nvSpPr>
        <p:spPr>
          <a:xfrm>
            <a:off x="457200" y="404813"/>
            <a:ext cx="8229600" cy="719931"/>
          </a:xfrm>
        </p:spPr>
        <p:txBody>
          <a:bodyPr/>
          <a:lstStyle/>
          <a:p>
            <a:pPr fontAlgn="auto">
              <a:spcAft>
                <a:spcPts val="0"/>
              </a:spcAft>
              <a:defRPr/>
            </a:pPr>
            <a:r>
              <a:rPr lang="nl-BE" sz="3200" b="1" dirty="0" smtClean="0">
                <a:latin typeface="Arial" panose="020B0604020202020204" pitchFamily="34" charset="0"/>
                <a:cs typeface="Arial" panose="020B0604020202020204" pitchFamily="34" charset="0"/>
              </a:rPr>
              <a:t>Het technisch verslag</a:t>
            </a:r>
          </a:p>
        </p:txBody>
      </p:sp>
      <p:sp>
        <p:nvSpPr>
          <p:cNvPr id="2" name="Tekstvak 1"/>
          <p:cNvSpPr txBox="1"/>
          <p:nvPr/>
        </p:nvSpPr>
        <p:spPr>
          <a:xfrm>
            <a:off x="539552" y="1052736"/>
            <a:ext cx="8352928" cy="830997"/>
          </a:xfrm>
          <a:prstGeom prst="rect">
            <a:avLst/>
          </a:prstGeom>
          <a:noFill/>
        </p:spPr>
        <p:txBody>
          <a:bodyPr wrap="square" rtlCol="0">
            <a:spAutoFit/>
          </a:bodyPr>
          <a:lstStyle/>
          <a:p>
            <a:r>
              <a:rPr lang="nl-BE" sz="2400" dirty="0" smtClean="0"/>
              <a:t>Gebreken van categorie III (9 strafpunten) en II (3 strafpunten) - Stabiliteit</a:t>
            </a:r>
          </a:p>
        </p:txBody>
      </p:sp>
      <p:pic>
        <p:nvPicPr>
          <p:cNvPr id="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5954" y="1628800"/>
            <a:ext cx="1352550" cy="600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2179" y="2006302"/>
            <a:ext cx="8696325" cy="4591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ijdelijke aanduiding voor datum 1"/>
          <p:cNvSpPr>
            <a:spLocks noGrp="1"/>
          </p:cNvSpPr>
          <p:nvPr>
            <p:ph type="dt" sz="half" idx="10"/>
          </p:nvPr>
        </p:nvSpPr>
        <p:spPr>
          <a:xfrm>
            <a:off x="0" y="0"/>
            <a:ext cx="2843213" cy="476250"/>
          </a:xfrm>
        </p:spPr>
        <p:txBody>
          <a:bodyPr/>
          <a:lstStyle/>
          <a:p>
            <a:fld id="{91084EE7-6C0D-4BE6-9445-562BA34A5559}" type="datetime1">
              <a:rPr lang="nl-BE" smtClean="0"/>
              <a:t>21/10/2019</a:t>
            </a:fld>
            <a:endParaRPr lang="nl-NL" dirty="0"/>
          </a:p>
        </p:txBody>
      </p:sp>
    </p:spTree>
    <p:extLst>
      <p:ext uri="{BB962C8B-B14F-4D97-AF65-F5344CB8AC3E}">
        <p14:creationId xmlns:p14="http://schemas.microsoft.com/office/powerpoint/2010/main" val="26247064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1"/>
          <p:cNvSpPr>
            <a:spLocks noGrp="1"/>
          </p:cNvSpPr>
          <p:nvPr>
            <p:ph type="title"/>
          </p:nvPr>
        </p:nvSpPr>
        <p:spPr>
          <a:xfrm>
            <a:off x="457200" y="404813"/>
            <a:ext cx="8229600" cy="719931"/>
          </a:xfrm>
        </p:spPr>
        <p:txBody>
          <a:bodyPr/>
          <a:lstStyle/>
          <a:p>
            <a:pPr fontAlgn="auto">
              <a:spcAft>
                <a:spcPts val="0"/>
              </a:spcAft>
              <a:defRPr/>
            </a:pPr>
            <a:r>
              <a:rPr lang="nl-BE" sz="3200" b="1" dirty="0" smtClean="0">
                <a:latin typeface="Arial" panose="020B0604020202020204" pitchFamily="34" charset="0"/>
                <a:cs typeface="Arial" panose="020B0604020202020204" pitchFamily="34" charset="0"/>
              </a:rPr>
              <a:t>Het technisch verslag</a:t>
            </a:r>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608" y="1268760"/>
            <a:ext cx="6492214" cy="4869160"/>
          </a:xfrm>
          <a:prstGeom prst="rect">
            <a:avLst/>
          </a:prstGeom>
        </p:spPr>
      </p:pic>
      <p:sp>
        <p:nvSpPr>
          <p:cNvPr id="9" name="Tijdelijke aanduiding voor datum 1"/>
          <p:cNvSpPr>
            <a:spLocks noGrp="1"/>
          </p:cNvSpPr>
          <p:nvPr>
            <p:ph type="dt" sz="half" idx="10"/>
          </p:nvPr>
        </p:nvSpPr>
        <p:spPr>
          <a:xfrm>
            <a:off x="0" y="0"/>
            <a:ext cx="2843213" cy="476250"/>
          </a:xfrm>
        </p:spPr>
        <p:txBody>
          <a:bodyPr/>
          <a:lstStyle/>
          <a:p>
            <a:fld id="{91084EE7-6C0D-4BE6-9445-562BA34A5559}" type="datetime1">
              <a:rPr lang="nl-BE" smtClean="0"/>
              <a:t>21/10/2019</a:t>
            </a:fld>
            <a:endParaRPr lang="nl-NL" dirty="0"/>
          </a:p>
        </p:txBody>
      </p:sp>
    </p:spTree>
    <p:extLst>
      <p:ext uri="{BB962C8B-B14F-4D97-AF65-F5344CB8AC3E}">
        <p14:creationId xmlns:p14="http://schemas.microsoft.com/office/powerpoint/2010/main" val="24336818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00808"/>
            <a:ext cx="9143999" cy="3495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362" name="Titel 1"/>
          <p:cNvSpPr>
            <a:spLocks noGrp="1"/>
          </p:cNvSpPr>
          <p:nvPr>
            <p:ph type="title"/>
          </p:nvPr>
        </p:nvSpPr>
        <p:spPr>
          <a:xfrm>
            <a:off x="457200" y="404813"/>
            <a:ext cx="8229600" cy="719931"/>
          </a:xfrm>
        </p:spPr>
        <p:txBody>
          <a:bodyPr/>
          <a:lstStyle/>
          <a:p>
            <a:pPr fontAlgn="auto">
              <a:spcAft>
                <a:spcPts val="0"/>
              </a:spcAft>
              <a:defRPr/>
            </a:pPr>
            <a:r>
              <a:rPr lang="nl-BE" sz="3200" b="1" dirty="0" smtClean="0">
                <a:latin typeface="Arial" panose="020B0604020202020204" pitchFamily="34" charset="0"/>
                <a:cs typeface="Arial" panose="020B0604020202020204" pitchFamily="34" charset="0"/>
              </a:rPr>
              <a:t>Het technisch verslag</a:t>
            </a:r>
          </a:p>
        </p:txBody>
      </p:sp>
      <p:sp>
        <p:nvSpPr>
          <p:cNvPr id="2" name="Tekstvak 1"/>
          <p:cNvSpPr txBox="1"/>
          <p:nvPr/>
        </p:nvSpPr>
        <p:spPr>
          <a:xfrm>
            <a:off x="778734" y="975071"/>
            <a:ext cx="8352928" cy="830997"/>
          </a:xfrm>
          <a:prstGeom prst="rect">
            <a:avLst/>
          </a:prstGeom>
          <a:noFill/>
        </p:spPr>
        <p:txBody>
          <a:bodyPr wrap="square" rtlCol="0">
            <a:spAutoFit/>
          </a:bodyPr>
          <a:lstStyle/>
          <a:p>
            <a:r>
              <a:rPr lang="nl-BE" sz="2400" dirty="0"/>
              <a:t>Gebreken van categorie III (9 strafpunten) en II (3 </a:t>
            </a:r>
            <a:r>
              <a:rPr lang="nl-BE" sz="2400" dirty="0" smtClean="0"/>
              <a:t>strafpunten)</a:t>
            </a:r>
            <a:r>
              <a:rPr lang="nl-BE" sz="2400" dirty="0"/>
              <a:t> </a:t>
            </a:r>
            <a:r>
              <a:rPr lang="nl-BE" sz="2400" dirty="0" smtClean="0"/>
              <a:t>- Vocht</a:t>
            </a:r>
          </a:p>
        </p:txBody>
      </p:sp>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157192"/>
            <a:ext cx="9108504" cy="1200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jdelijke aanduiding voor datum 1"/>
          <p:cNvSpPr>
            <a:spLocks noGrp="1"/>
          </p:cNvSpPr>
          <p:nvPr>
            <p:ph type="dt" sz="half" idx="10"/>
          </p:nvPr>
        </p:nvSpPr>
        <p:spPr>
          <a:xfrm>
            <a:off x="0" y="0"/>
            <a:ext cx="2843213" cy="476250"/>
          </a:xfrm>
        </p:spPr>
        <p:txBody>
          <a:bodyPr/>
          <a:lstStyle/>
          <a:p>
            <a:fld id="{91084EE7-6C0D-4BE6-9445-562BA34A5559}" type="datetime1">
              <a:rPr lang="nl-BE" smtClean="0"/>
              <a:t>21/10/2019</a:t>
            </a:fld>
            <a:endParaRPr lang="nl-NL" dirty="0"/>
          </a:p>
        </p:txBody>
      </p:sp>
    </p:spTree>
    <p:extLst>
      <p:ext uri="{BB962C8B-B14F-4D97-AF65-F5344CB8AC3E}">
        <p14:creationId xmlns:p14="http://schemas.microsoft.com/office/powerpoint/2010/main" val="6580452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1"/>
          <p:cNvSpPr>
            <a:spLocks noGrp="1"/>
          </p:cNvSpPr>
          <p:nvPr>
            <p:ph type="title"/>
          </p:nvPr>
        </p:nvSpPr>
        <p:spPr>
          <a:xfrm>
            <a:off x="457200" y="404813"/>
            <a:ext cx="8229600" cy="719931"/>
          </a:xfrm>
        </p:spPr>
        <p:txBody>
          <a:bodyPr/>
          <a:lstStyle/>
          <a:p>
            <a:pPr fontAlgn="auto">
              <a:spcAft>
                <a:spcPts val="0"/>
              </a:spcAft>
              <a:defRPr/>
            </a:pPr>
            <a:r>
              <a:rPr lang="nl-BE" sz="3200" b="1" dirty="0" smtClean="0">
                <a:latin typeface="Arial" panose="020B0604020202020204" pitchFamily="34" charset="0"/>
                <a:cs typeface="Arial" panose="020B0604020202020204" pitchFamily="34" charset="0"/>
              </a:rPr>
              <a:t>Het technisch verslag</a:t>
            </a:r>
          </a:p>
        </p:txBody>
      </p:sp>
      <p:pic>
        <p:nvPicPr>
          <p:cNvPr id="5" name="Picture 252" descr="vocht(11)"/>
          <p:cNvPicPr/>
          <p:nvPr/>
        </p:nvPicPr>
        <p:blipFill>
          <a:blip r:embed="rId3">
            <a:extLst>
              <a:ext uri="{28A0092B-C50C-407E-A947-70E740481C1C}">
                <a14:useLocalDpi xmlns:a14="http://schemas.microsoft.com/office/drawing/2010/main" val="0"/>
              </a:ext>
            </a:extLst>
          </a:blip>
          <a:srcRect/>
          <a:stretch>
            <a:fillRect/>
          </a:stretch>
        </p:blipFill>
        <p:spPr bwMode="auto">
          <a:xfrm>
            <a:off x="3491880" y="1476384"/>
            <a:ext cx="5472608" cy="3968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jdelijke aanduiding voor datum 1"/>
          <p:cNvSpPr>
            <a:spLocks noGrp="1"/>
          </p:cNvSpPr>
          <p:nvPr>
            <p:ph type="dt" sz="half" idx="10"/>
          </p:nvPr>
        </p:nvSpPr>
        <p:spPr>
          <a:xfrm>
            <a:off x="0" y="0"/>
            <a:ext cx="2843213" cy="476250"/>
          </a:xfrm>
        </p:spPr>
        <p:txBody>
          <a:bodyPr/>
          <a:lstStyle/>
          <a:p>
            <a:fld id="{91084EE7-6C0D-4BE6-9445-562BA34A5559}" type="datetime1">
              <a:rPr lang="nl-BE" smtClean="0"/>
              <a:t>21/10/2019</a:t>
            </a:fld>
            <a:endParaRPr lang="nl-NL"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1681" y="2420888"/>
            <a:ext cx="2924175" cy="3971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785294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9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1"/>
          <p:cNvSpPr>
            <a:spLocks noGrp="1"/>
          </p:cNvSpPr>
          <p:nvPr>
            <p:ph type="title"/>
          </p:nvPr>
        </p:nvSpPr>
        <p:spPr>
          <a:xfrm>
            <a:off x="457200" y="404813"/>
            <a:ext cx="8229600" cy="719931"/>
          </a:xfrm>
        </p:spPr>
        <p:txBody>
          <a:bodyPr/>
          <a:lstStyle/>
          <a:p>
            <a:pPr fontAlgn="auto">
              <a:spcAft>
                <a:spcPts val="0"/>
              </a:spcAft>
              <a:defRPr/>
            </a:pPr>
            <a:r>
              <a:rPr lang="nl-BE" sz="3200" b="1" dirty="0" smtClean="0">
                <a:latin typeface="Arial" panose="020B0604020202020204" pitchFamily="34" charset="0"/>
                <a:cs typeface="Arial" panose="020B0604020202020204" pitchFamily="34" charset="0"/>
              </a:rPr>
              <a:t>Het technisch verslag</a:t>
            </a:r>
          </a:p>
        </p:txBody>
      </p:sp>
      <p:sp>
        <p:nvSpPr>
          <p:cNvPr id="2" name="Tekstvak 1"/>
          <p:cNvSpPr txBox="1"/>
          <p:nvPr/>
        </p:nvSpPr>
        <p:spPr>
          <a:xfrm>
            <a:off x="539552" y="1052736"/>
            <a:ext cx="8352928" cy="3046988"/>
          </a:xfrm>
          <a:prstGeom prst="rect">
            <a:avLst/>
          </a:prstGeom>
          <a:noFill/>
        </p:spPr>
        <p:txBody>
          <a:bodyPr wrap="square" rtlCol="0">
            <a:spAutoFit/>
          </a:bodyPr>
          <a:lstStyle/>
          <a:p>
            <a:r>
              <a:rPr lang="nl-BE" sz="2400" dirty="0" smtClean="0"/>
              <a:t>Andere </a:t>
            </a:r>
            <a:r>
              <a:rPr lang="nl-BE" sz="2400" dirty="0"/>
              <a:t>g</a:t>
            </a:r>
            <a:r>
              <a:rPr lang="nl-BE" sz="2400" dirty="0" smtClean="0"/>
              <a:t>ebreken van </a:t>
            </a:r>
            <a:r>
              <a:rPr lang="nl-BE" sz="2400" dirty="0"/>
              <a:t>categorie III (9 strafpunten) en II (3 strafpunten) </a:t>
            </a:r>
            <a:endParaRPr lang="nl-BE" sz="2400" dirty="0" smtClean="0"/>
          </a:p>
          <a:p>
            <a:pPr marL="342900" indent="-342900">
              <a:buFont typeface="Arial" panose="020B0604020202020204" pitchFamily="34" charset="0"/>
              <a:buChar char="•"/>
            </a:pPr>
            <a:r>
              <a:rPr lang="nl-BE" sz="2400" dirty="0"/>
              <a:t>Geen 2 vrije geaarde stopcontacten in de keuken</a:t>
            </a:r>
          </a:p>
          <a:p>
            <a:pPr marL="342900" indent="-342900">
              <a:buFont typeface="Arial" panose="020B0604020202020204" pitchFamily="34" charset="0"/>
              <a:buChar char="•"/>
            </a:pPr>
            <a:r>
              <a:rPr lang="nl-BE" sz="2400" dirty="0" smtClean="0"/>
              <a:t>Ernstige </a:t>
            </a:r>
            <a:r>
              <a:rPr lang="nl-BE" sz="2400" dirty="0"/>
              <a:t>tekortkomingen aan ramen en deuren (o.a. houtrot</a:t>
            </a:r>
            <a:r>
              <a:rPr lang="nl-BE" sz="2400" dirty="0" smtClean="0"/>
              <a:t>)</a:t>
            </a:r>
          </a:p>
          <a:p>
            <a:pPr marL="342900" indent="-342900">
              <a:buFont typeface="Arial" panose="020B0604020202020204" pitchFamily="34" charset="0"/>
              <a:buChar char="•"/>
            </a:pPr>
            <a:r>
              <a:rPr lang="nl-BE" sz="2400" dirty="0" smtClean="0"/>
              <a:t>Gevaarlijke trappen – geen leuning </a:t>
            </a:r>
          </a:p>
          <a:p>
            <a:pPr marL="342900" indent="-342900">
              <a:buFont typeface="Arial" panose="020B0604020202020204" pitchFamily="34" charset="0"/>
              <a:buChar char="•"/>
            </a:pPr>
            <a:r>
              <a:rPr lang="nl-BE" sz="2400" dirty="0" smtClean="0"/>
              <a:t>Geen borstwering bij lage ramen</a:t>
            </a:r>
          </a:p>
          <a:p>
            <a:endParaRPr lang="nl-BE" sz="2400" dirty="0" smtClean="0"/>
          </a:p>
        </p:txBody>
      </p:sp>
      <p:sp>
        <p:nvSpPr>
          <p:cNvPr id="7" name="Tijdelijke aanduiding voor datum 1"/>
          <p:cNvSpPr>
            <a:spLocks noGrp="1"/>
          </p:cNvSpPr>
          <p:nvPr>
            <p:ph type="dt" sz="half" idx="10"/>
          </p:nvPr>
        </p:nvSpPr>
        <p:spPr>
          <a:xfrm>
            <a:off x="0" y="0"/>
            <a:ext cx="2843213" cy="476250"/>
          </a:xfrm>
        </p:spPr>
        <p:txBody>
          <a:bodyPr/>
          <a:lstStyle/>
          <a:p>
            <a:fld id="{91084EE7-6C0D-4BE6-9445-562BA34A5559}" type="datetime1">
              <a:rPr lang="nl-BE" smtClean="0"/>
              <a:t>21/10/2019</a:t>
            </a:fld>
            <a:endParaRPr lang="nl-NL" dirty="0"/>
          </a:p>
        </p:txBody>
      </p:sp>
    </p:spTree>
    <p:extLst>
      <p:ext uri="{BB962C8B-B14F-4D97-AF65-F5344CB8AC3E}">
        <p14:creationId xmlns:p14="http://schemas.microsoft.com/office/powerpoint/2010/main" val="17544538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1"/>
          <p:cNvSpPr>
            <a:spLocks noGrp="1"/>
          </p:cNvSpPr>
          <p:nvPr>
            <p:ph type="title"/>
          </p:nvPr>
        </p:nvSpPr>
        <p:spPr>
          <a:xfrm>
            <a:off x="457200" y="404813"/>
            <a:ext cx="8229600" cy="719931"/>
          </a:xfrm>
        </p:spPr>
        <p:txBody>
          <a:bodyPr/>
          <a:lstStyle/>
          <a:p>
            <a:pPr fontAlgn="auto">
              <a:spcAft>
                <a:spcPts val="0"/>
              </a:spcAft>
              <a:defRPr/>
            </a:pPr>
            <a:r>
              <a:rPr lang="nl-BE" sz="3200" b="1" dirty="0" smtClean="0">
                <a:latin typeface="Arial" panose="020B0604020202020204" pitchFamily="34" charset="0"/>
                <a:cs typeface="Arial" panose="020B0604020202020204" pitchFamily="34" charset="0"/>
              </a:rPr>
              <a:t>Het technisch verslag</a:t>
            </a:r>
          </a:p>
        </p:txBody>
      </p:sp>
      <p:pic>
        <p:nvPicPr>
          <p:cNvPr id="6" name="Picture 2" descr="DSCN5885"/>
          <p:cNvPicPr>
            <a:picLocks noChangeAspect="1" noChangeArrowheads="1"/>
          </p:cNvPicPr>
          <p:nvPr/>
        </p:nvPicPr>
        <p:blipFill rotWithShape="1">
          <a:blip r:embed="rId3">
            <a:extLst>
              <a:ext uri="{28A0092B-C50C-407E-A947-70E740481C1C}">
                <a14:useLocalDpi xmlns:a14="http://schemas.microsoft.com/office/drawing/2010/main" val="0"/>
              </a:ext>
            </a:extLst>
          </a:blip>
          <a:srcRect r="16290" b="7406"/>
          <a:stretch/>
        </p:blipFill>
        <p:spPr bwMode="auto">
          <a:xfrm>
            <a:off x="683568" y="1285248"/>
            <a:ext cx="4359882" cy="3616977"/>
          </a:xfrm>
          <a:prstGeom prst="rect">
            <a:avLst/>
          </a:prstGeom>
          <a:noFill/>
          <a:extLst>
            <a:ext uri="{909E8E84-426E-40DD-AFC4-6F175D3DCCD1}">
              <a14:hiddenFill xmlns:a14="http://schemas.microsoft.com/office/drawing/2010/main">
                <a:solidFill>
                  <a:srgbClr val="FFFFFF"/>
                </a:solidFill>
              </a14:hiddenFill>
            </a:ext>
          </a:extLst>
        </p:spPr>
      </p:pic>
      <p:sp>
        <p:nvSpPr>
          <p:cNvPr id="7" name="Tijdelijke aanduiding voor datum 1"/>
          <p:cNvSpPr>
            <a:spLocks noGrp="1"/>
          </p:cNvSpPr>
          <p:nvPr>
            <p:ph type="dt" sz="half" idx="10"/>
          </p:nvPr>
        </p:nvSpPr>
        <p:spPr>
          <a:xfrm>
            <a:off x="0" y="0"/>
            <a:ext cx="2843213" cy="476250"/>
          </a:xfrm>
        </p:spPr>
        <p:txBody>
          <a:bodyPr/>
          <a:lstStyle/>
          <a:p>
            <a:fld id="{91084EE7-6C0D-4BE6-9445-562BA34A5559}" type="datetime1">
              <a:rPr lang="nl-BE" smtClean="0"/>
              <a:t>21/10/2019</a:t>
            </a:fld>
            <a:endParaRPr lang="nl-NL" dirty="0"/>
          </a:p>
        </p:txBody>
      </p:sp>
      <p:pic>
        <p:nvPicPr>
          <p:cNvPr id="8" name="Picture 4" descr="161(01)"/>
          <p:cNvPicPr>
            <a:picLocks noChangeAspect="1" noChangeArrowheads="1"/>
          </p:cNvPicPr>
          <p:nvPr/>
        </p:nvPicPr>
        <p:blipFill>
          <a:blip r:embed="rId4" cstate="print"/>
          <a:srcRect/>
          <a:stretch>
            <a:fillRect/>
          </a:stretch>
        </p:blipFill>
        <p:spPr bwMode="auto">
          <a:xfrm>
            <a:off x="5723454" y="1267727"/>
            <a:ext cx="3147122" cy="4821582"/>
          </a:xfrm>
          <a:prstGeom prst="rect">
            <a:avLst/>
          </a:prstGeom>
          <a:noFill/>
          <a:ln w="9525">
            <a:noFill/>
            <a:miter lim="800000"/>
            <a:headEnd/>
            <a:tailEnd/>
          </a:ln>
        </p:spPr>
      </p:pic>
    </p:spTree>
    <p:extLst>
      <p:ext uri="{BB962C8B-B14F-4D97-AF65-F5344CB8AC3E}">
        <p14:creationId xmlns:p14="http://schemas.microsoft.com/office/powerpoint/2010/main" val="11684920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1"/>
          <p:cNvSpPr>
            <a:spLocks noGrp="1"/>
          </p:cNvSpPr>
          <p:nvPr>
            <p:ph type="title"/>
          </p:nvPr>
        </p:nvSpPr>
        <p:spPr>
          <a:xfrm>
            <a:off x="457200" y="404813"/>
            <a:ext cx="8229600" cy="719931"/>
          </a:xfrm>
        </p:spPr>
        <p:txBody>
          <a:bodyPr/>
          <a:lstStyle/>
          <a:p>
            <a:pPr fontAlgn="auto">
              <a:spcAft>
                <a:spcPts val="0"/>
              </a:spcAft>
              <a:defRPr/>
            </a:pPr>
            <a:r>
              <a:rPr lang="nl-BE" sz="3200" b="1" dirty="0" smtClean="0">
                <a:latin typeface="Arial" panose="020B0604020202020204" pitchFamily="34" charset="0"/>
                <a:cs typeface="Arial" panose="020B0604020202020204" pitchFamily="34" charset="0"/>
              </a:rPr>
              <a:t>Het technisch verslag</a:t>
            </a:r>
          </a:p>
        </p:txBody>
      </p:sp>
      <p:sp>
        <p:nvSpPr>
          <p:cNvPr id="2" name="Tekstvak 1"/>
          <p:cNvSpPr txBox="1"/>
          <p:nvPr/>
        </p:nvSpPr>
        <p:spPr>
          <a:xfrm>
            <a:off x="446088" y="1196752"/>
            <a:ext cx="8352928" cy="4154984"/>
          </a:xfrm>
          <a:prstGeom prst="rect">
            <a:avLst/>
          </a:prstGeom>
          <a:noFill/>
        </p:spPr>
        <p:txBody>
          <a:bodyPr wrap="square" rtlCol="0">
            <a:spAutoFit/>
          </a:bodyPr>
          <a:lstStyle/>
          <a:p>
            <a:r>
              <a:rPr lang="nl-BE" sz="2400" dirty="0" smtClean="0"/>
              <a:t>Gebreken van categorie II (3 strafpunten)</a:t>
            </a:r>
          </a:p>
          <a:p>
            <a:pPr marL="342900" indent="-342900">
              <a:buFontTx/>
              <a:buChar char="-"/>
            </a:pPr>
            <a:r>
              <a:rPr lang="nl-BE" sz="2400" dirty="0"/>
              <a:t>Onvoldoende verlichting + </a:t>
            </a:r>
            <a:r>
              <a:rPr lang="nl-BE" sz="2400" dirty="0" smtClean="0"/>
              <a:t>verluchting</a:t>
            </a:r>
            <a:endParaRPr lang="nl-BE" sz="2400" dirty="0"/>
          </a:p>
          <a:p>
            <a:pPr marL="342900" indent="-342900">
              <a:buFontTx/>
              <a:buChar char="-"/>
            </a:pPr>
            <a:r>
              <a:rPr lang="nl-BE" sz="2400" dirty="0" smtClean="0"/>
              <a:t>Hoofdkraan </a:t>
            </a:r>
            <a:r>
              <a:rPr lang="nl-BE" sz="2400" dirty="0"/>
              <a:t>water niet toegankelijk bewoners</a:t>
            </a:r>
          </a:p>
          <a:p>
            <a:pPr marL="342900" indent="-342900">
              <a:buFontTx/>
              <a:buChar char="-"/>
            </a:pPr>
            <a:r>
              <a:rPr lang="nl-BE" sz="2400" dirty="0"/>
              <a:t>Geen verwarming in badkamer</a:t>
            </a:r>
          </a:p>
          <a:p>
            <a:pPr marL="342900" indent="-342900">
              <a:buFontTx/>
              <a:buChar char="-"/>
            </a:pPr>
            <a:r>
              <a:rPr lang="nl-BE" sz="2400" dirty="0"/>
              <a:t>De woning is niet afsluitbaar met </a:t>
            </a:r>
            <a:r>
              <a:rPr lang="nl-BE" sz="2400" dirty="0" smtClean="0"/>
              <a:t>slot</a:t>
            </a:r>
          </a:p>
          <a:p>
            <a:endParaRPr lang="nl-BE" sz="2400" dirty="0"/>
          </a:p>
          <a:p>
            <a:r>
              <a:rPr lang="nl-BE" sz="2400" dirty="0"/>
              <a:t>Gebreken van categorie I (1 strafpunt)</a:t>
            </a:r>
          </a:p>
          <a:p>
            <a:pPr marL="342900" indent="-342900">
              <a:buFontTx/>
              <a:buChar char="-"/>
            </a:pPr>
            <a:r>
              <a:rPr lang="nl-BE" sz="2400" dirty="0"/>
              <a:t>Beperkte beschadiging – gebrekkige afwerking</a:t>
            </a:r>
          </a:p>
          <a:p>
            <a:pPr marL="342900" indent="-342900">
              <a:buFontTx/>
              <a:buChar char="-"/>
            </a:pPr>
            <a:r>
              <a:rPr lang="nl-BE" sz="2400" dirty="0"/>
              <a:t>Geen brievenbus – geen bel</a:t>
            </a:r>
          </a:p>
          <a:p>
            <a:endParaRPr lang="nl-BE" sz="2400" dirty="0"/>
          </a:p>
          <a:p>
            <a:endParaRPr lang="nl-BE" sz="2400" dirty="0" smtClean="0"/>
          </a:p>
        </p:txBody>
      </p:sp>
      <p:sp>
        <p:nvSpPr>
          <p:cNvPr id="9" name="Tijdelijke aanduiding voor datum 1"/>
          <p:cNvSpPr>
            <a:spLocks noGrp="1"/>
          </p:cNvSpPr>
          <p:nvPr>
            <p:ph type="dt" sz="half" idx="10"/>
          </p:nvPr>
        </p:nvSpPr>
        <p:spPr>
          <a:xfrm>
            <a:off x="0" y="0"/>
            <a:ext cx="2843213" cy="476250"/>
          </a:xfrm>
        </p:spPr>
        <p:txBody>
          <a:bodyPr/>
          <a:lstStyle/>
          <a:p>
            <a:fld id="{91084EE7-6C0D-4BE6-9445-562BA34A5559}" type="datetime1">
              <a:rPr lang="nl-BE" smtClean="0"/>
              <a:t>21/10/2019</a:t>
            </a:fld>
            <a:endParaRPr lang="nl-NL" dirty="0"/>
          </a:p>
        </p:txBody>
      </p:sp>
    </p:spTree>
    <p:extLst>
      <p:ext uri="{BB962C8B-B14F-4D97-AF65-F5344CB8AC3E}">
        <p14:creationId xmlns:p14="http://schemas.microsoft.com/office/powerpoint/2010/main" val="3398039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Tijdelijke aanduiding voor dianummer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AD12C69-C521-493D-8CFB-4E2A35915075}" type="slidenum">
              <a:rPr lang="nl-NL"/>
              <a:pPr eaLnBrk="1" hangingPunct="1"/>
              <a:t>2</a:t>
            </a:fld>
            <a:endParaRPr lang="nl-NL" dirty="0"/>
          </a:p>
        </p:txBody>
      </p:sp>
      <p:sp>
        <p:nvSpPr>
          <p:cNvPr id="5125" name="Rectangle 2"/>
          <p:cNvSpPr>
            <a:spLocks noGrp="1" noChangeArrowheads="1"/>
          </p:cNvSpPr>
          <p:nvPr>
            <p:ph type="title"/>
          </p:nvPr>
        </p:nvSpPr>
        <p:spPr>
          <a:xfrm>
            <a:off x="323528" y="188640"/>
            <a:ext cx="8229600" cy="10128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r>
              <a:rPr lang="nl-BE" sz="4000" b="1" dirty="0" smtClean="0"/>
              <a:t>Agenda</a:t>
            </a:r>
          </a:p>
        </p:txBody>
      </p:sp>
      <p:sp>
        <p:nvSpPr>
          <p:cNvPr id="5126" name="Rectangle 3"/>
          <p:cNvSpPr>
            <a:spLocks noGrp="1" noChangeArrowheads="1"/>
          </p:cNvSpPr>
          <p:nvPr>
            <p:ph type="body" idx="1"/>
          </p:nvPr>
        </p:nvSpPr>
        <p:spPr>
          <a:xfrm>
            <a:off x="251520" y="980728"/>
            <a:ext cx="8892480" cy="5112568"/>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609600" indent="-609600" eaLnBrk="1" hangingPunct="1">
              <a:lnSpc>
                <a:spcPct val="150000"/>
              </a:lnSpc>
              <a:spcBef>
                <a:spcPts val="0"/>
              </a:spcBef>
              <a:buFontTx/>
              <a:buAutoNum type="arabicPeriod"/>
              <a:tabLst>
                <a:tab pos="358775" algn="l"/>
              </a:tabLst>
            </a:pPr>
            <a:r>
              <a:rPr lang="nl-BE" sz="2800" dirty="0" smtClean="0"/>
              <a:t>Minimale kwaliteitsnormen van een huurwoning</a:t>
            </a:r>
          </a:p>
          <a:p>
            <a:pPr marL="1009650" lvl="1" indent="-609600">
              <a:lnSpc>
                <a:spcPct val="150000"/>
              </a:lnSpc>
              <a:spcBef>
                <a:spcPts val="0"/>
              </a:spcBef>
              <a:tabLst>
                <a:tab pos="358775" algn="l"/>
              </a:tabLst>
            </a:pPr>
            <a:r>
              <a:rPr lang="nl-BE" sz="2400" dirty="0" smtClean="0"/>
              <a:t>Het technisch </a:t>
            </a:r>
            <a:r>
              <a:rPr lang="nl-BE" sz="2400" dirty="0" smtClean="0"/>
              <a:t>verslag</a:t>
            </a:r>
            <a:r>
              <a:rPr lang="nl-BE" sz="2400" dirty="0" smtClean="0"/>
              <a:t>	</a:t>
            </a:r>
          </a:p>
          <a:p>
            <a:pPr marL="1009650" lvl="1" indent="-609600">
              <a:lnSpc>
                <a:spcPct val="150000"/>
              </a:lnSpc>
              <a:spcBef>
                <a:spcPts val="0"/>
              </a:spcBef>
              <a:tabLst>
                <a:tab pos="358775" algn="l"/>
              </a:tabLst>
            </a:pPr>
            <a:r>
              <a:rPr lang="nl-BE" sz="2400" dirty="0" smtClean="0"/>
              <a:t>Conformiteitsattest</a:t>
            </a:r>
            <a:endParaRPr lang="nl-BE" sz="2400" dirty="0"/>
          </a:p>
          <a:p>
            <a:pPr marL="609600" indent="-609600" eaLnBrk="1" hangingPunct="1">
              <a:lnSpc>
                <a:spcPct val="150000"/>
              </a:lnSpc>
              <a:spcBef>
                <a:spcPts val="0"/>
              </a:spcBef>
              <a:buFontTx/>
              <a:buAutoNum type="arabicPeriod"/>
              <a:tabLst>
                <a:tab pos="358775" algn="l"/>
              </a:tabLst>
            </a:pPr>
            <a:r>
              <a:rPr lang="nl-BE" sz="2800" dirty="0" smtClean="0"/>
              <a:t>Vlaams Woninghuurdecreet</a:t>
            </a:r>
          </a:p>
          <a:p>
            <a:pPr marL="609600" indent="-609600" eaLnBrk="1" hangingPunct="1">
              <a:lnSpc>
                <a:spcPct val="150000"/>
              </a:lnSpc>
              <a:spcBef>
                <a:spcPts val="0"/>
              </a:spcBef>
              <a:buFontTx/>
              <a:buAutoNum type="arabicPeriod"/>
              <a:tabLst>
                <a:tab pos="358775" algn="l"/>
              </a:tabLst>
            </a:pPr>
            <a:r>
              <a:rPr lang="nl-BE" sz="2800" dirty="0" smtClean="0"/>
              <a:t>Premies</a:t>
            </a:r>
          </a:p>
        </p:txBody>
      </p:sp>
      <p:sp>
        <p:nvSpPr>
          <p:cNvPr id="2" name="Tijdelijke aanduiding voor datum 1"/>
          <p:cNvSpPr>
            <a:spLocks noGrp="1"/>
          </p:cNvSpPr>
          <p:nvPr>
            <p:ph type="dt" sz="half" idx="10"/>
          </p:nvPr>
        </p:nvSpPr>
        <p:spPr/>
        <p:txBody>
          <a:bodyPr/>
          <a:lstStyle/>
          <a:p>
            <a:fld id="{91084EE7-6C0D-4BE6-9445-562BA34A5559}" type="datetime1">
              <a:rPr lang="nl-BE" smtClean="0"/>
              <a:t>21/10/2019</a:t>
            </a:fld>
            <a:endParaRPr lang="nl-NL" dirty="0"/>
          </a:p>
        </p:txBody>
      </p:sp>
    </p:spTree>
    <p:extLst>
      <p:ext uri="{BB962C8B-B14F-4D97-AF65-F5344CB8AC3E}">
        <p14:creationId xmlns:p14="http://schemas.microsoft.com/office/powerpoint/2010/main" val="8876642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idx="1"/>
          </p:nvPr>
        </p:nvSpPr>
        <p:spPr>
          <a:xfrm>
            <a:off x="893431" y="1087120"/>
            <a:ext cx="8064896" cy="4429790"/>
          </a:xfrm>
        </p:spPr>
        <p:txBody>
          <a:bodyPr/>
          <a:lstStyle/>
          <a:p>
            <a:pPr marL="180975" indent="-180975">
              <a:spcBef>
                <a:spcPct val="20000"/>
              </a:spcBef>
              <a:buClr>
                <a:schemeClr val="tx1"/>
              </a:buClr>
              <a:buFont typeface="Wingdings" pitchFamily="2" charset="2"/>
              <a:buNone/>
              <a:defRPr/>
            </a:pPr>
            <a:endParaRPr lang="nl-NL" sz="2000" dirty="0" smtClean="0">
              <a:latin typeface="Arial" pitchFamily="34" charset="0"/>
              <a:cs typeface="Arial" pitchFamily="34" charset="0"/>
            </a:endParaRPr>
          </a:p>
          <a:p>
            <a:pPr marL="180975" indent="-180975">
              <a:spcBef>
                <a:spcPct val="20000"/>
              </a:spcBef>
              <a:buClr>
                <a:schemeClr val="tx1"/>
              </a:buClr>
              <a:buFont typeface="Wingdings" pitchFamily="2" charset="2"/>
              <a:buNone/>
              <a:defRPr/>
            </a:pPr>
            <a:endParaRPr lang="nl-NL" sz="2000" dirty="0">
              <a:latin typeface="Arial" pitchFamily="34" charset="0"/>
              <a:cs typeface="Arial" pitchFamily="34" charset="0"/>
            </a:endParaRPr>
          </a:p>
          <a:p>
            <a:pPr marL="180975" indent="-180975">
              <a:spcBef>
                <a:spcPct val="20000"/>
              </a:spcBef>
              <a:buClr>
                <a:schemeClr val="tx1"/>
              </a:buClr>
              <a:buFont typeface="Wingdings" pitchFamily="2" charset="2"/>
              <a:buNone/>
              <a:defRPr/>
            </a:pPr>
            <a:endParaRPr lang="nl-NL" sz="2000" dirty="0" smtClean="0">
              <a:latin typeface="Arial" pitchFamily="34" charset="0"/>
              <a:cs typeface="Arial" pitchFamily="34" charset="0"/>
            </a:endParaRPr>
          </a:p>
          <a:p>
            <a:pPr marL="180975" indent="-180975">
              <a:spcBef>
                <a:spcPct val="20000"/>
              </a:spcBef>
              <a:buClr>
                <a:schemeClr val="tx1"/>
              </a:buClr>
              <a:buFont typeface="Wingdings" pitchFamily="2" charset="2"/>
              <a:buNone/>
              <a:defRPr/>
            </a:pPr>
            <a:endParaRPr lang="nl-NL" sz="2000" dirty="0" smtClean="0">
              <a:latin typeface="Arial" pitchFamily="34" charset="0"/>
              <a:cs typeface="Arial" pitchFamily="34" charset="0"/>
            </a:endParaRPr>
          </a:p>
          <a:p>
            <a:pPr marL="180975" indent="-180975">
              <a:spcBef>
                <a:spcPct val="20000"/>
              </a:spcBef>
              <a:buClr>
                <a:schemeClr val="tx1"/>
              </a:buClr>
              <a:buFont typeface="Wingdings" pitchFamily="2" charset="2"/>
              <a:buNone/>
              <a:defRPr/>
            </a:pPr>
            <a:endParaRPr lang="nl-NL" sz="2000" dirty="0">
              <a:latin typeface="Arial" pitchFamily="34" charset="0"/>
              <a:cs typeface="Arial" pitchFamily="34" charset="0"/>
            </a:endParaRPr>
          </a:p>
          <a:p>
            <a:pPr>
              <a:spcBef>
                <a:spcPct val="20000"/>
              </a:spcBef>
              <a:buClr>
                <a:schemeClr val="tx1"/>
              </a:buClr>
              <a:buSzPct val="100000"/>
              <a:buFont typeface="Wingdings" panose="05000000000000000000" pitchFamily="2" charset="2"/>
              <a:buChar char="§"/>
              <a:defRPr/>
            </a:pPr>
            <a:r>
              <a:rPr lang="nl-BE" sz="2000" dirty="0" smtClean="0">
                <a:latin typeface="Arial" panose="020B0604020202020204" pitchFamily="34" charset="0"/>
                <a:cs typeface="Arial" panose="020B0604020202020204" pitchFamily="34" charset="0"/>
              </a:rPr>
              <a:t>Het ontbreken van dakisolatie levert ook punten op technisch verslag op (gefaseerd ingevoerd).</a:t>
            </a:r>
          </a:p>
          <a:p>
            <a:pPr>
              <a:buClr>
                <a:schemeClr val="tx1"/>
              </a:buClr>
              <a:buSzPct val="100000"/>
              <a:buFont typeface="Wingdings" panose="05000000000000000000" pitchFamily="2" charset="2"/>
              <a:buChar char="§"/>
              <a:defRPr/>
            </a:pPr>
            <a:r>
              <a:rPr lang="nl-BE" sz="2000" dirty="0" smtClean="0">
                <a:latin typeface="Arial" panose="020B0604020202020204" pitchFamily="34" charset="0"/>
                <a:cs typeface="Arial" panose="020B0604020202020204" pitchFamily="34" charset="0"/>
              </a:rPr>
              <a:t>Afwezigheid dakisolatie:</a:t>
            </a:r>
          </a:p>
          <a:p>
            <a:pPr lvl="1">
              <a:buClr>
                <a:schemeClr val="tx1"/>
              </a:buClr>
              <a:buSzPct val="100000"/>
              <a:buFont typeface="Wingdings" panose="05000000000000000000" pitchFamily="2" charset="2"/>
              <a:buChar char="§"/>
              <a:defRPr/>
            </a:pPr>
            <a:r>
              <a:rPr lang="nl-BE" sz="1600" b="1" dirty="0" smtClean="0">
                <a:latin typeface="Arial" panose="020B0604020202020204" pitchFamily="34" charset="0"/>
                <a:cs typeface="Arial" panose="020B0604020202020204" pitchFamily="34" charset="0"/>
              </a:rPr>
              <a:t>Vanaf 1/1/2020 : 	15 punten </a:t>
            </a:r>
            <a:r>
              <a:rPr lang="nl-BE" sz="1600" b="1" dirty="0" smtClean="0">
                <a:latin typeface="Arial" panose="020B0604020202020204" pitchFamily="34" charset="0"/>
                <a:cs typeface="Arial" panose="020B0604020202020204" pitchFamily="34" charset="0"/>
                <a:sym typeface="Wingdings" panose="05000000000000000000" pitchFamily="2" charset="2"/>
              </a:rPr>
              <a:t> </a:t>
            </a:r>
            <a:r>
              <a:rPr lang="nl-BE" sz="1600" b="1" dirty="0" smtClean="0">
                <a:latin typeface="Arial" panose="020B0604020202020204" pitchFamily="34" charset="0"/>
                <a:cs typeface="Arial" panose="020B0604020202020204" pitchFamily="34" charset="0"/>
              </a:rPr>
              <a:t>woning </a:t>
            </a:r>
            <a:r>
              <a:rPr lang="nl-BE" sz="1600" b="1" dirty="0">
                <a:latin typeface="Arial" panose="020B0604020202020204" pitchFamily="34" charset="0"/>
                <a:cs typeface="Arial" panose="020B0604020202020204" pitchFamily="34" charset="0"/>
              </a:rPr>
              <a:t>ongeschikt (algemeen)</a:t>
            </a:r>
          </a:p>
          <a:p>
            <a:pPr>
              <a:spcBef>
                <a:spcPct val="20000"/>
              </a:spcBef>
              <a:buClr>
                <a:schemeClr val="tx1"/>
              </a:buClr>
              <a:buSzPct val="100000"/>
              <a:buFont typeface="Wingdings" panose="05000000000000000000" pitchFamily="2" charset="2"/>
              <a:buChar char="§"/>
              <a:defRPr/>
            </a:pPr>
            <a:r>
              <a:rPr lang="nl-BE" sz="2000" dirty="0" smtClean="0">
                <a:latin typeface="Arial" panose="020B0604020202020204" pitchFamily="34" charset="0"/>
                <a:cs typeface="Arial" panose="020B0604020202020204" pitchFamily="34" charset="0"/>
              </a:rPr>
              <a:t>Vaststelling: visueel of via R-waarde op EPC-attest</a:t>
            </a:r>
          </a:p>
          <a:p>
            <a:pPr>
              <a:buClr>
                <a:schemeClr val="tx1"/>
              </a:buClr>
              <a:buSzPct val="100000"/>
              <a:buFont typeface="Wingdings" panose="05000000000000000000" pitchFamily="2" charset="2"/>
              <a:buChar char="§"/>
              <a:defRPr/>
            </a:pPr>
            <a:r>
              <a:rPr lang="nl-BE" sz="2000" dirty="0">
                <a:latin typeface="Arial" panose="020B0604020202020204" pitchFamily="34" charset="0"/>
                <a:cs typeface="Arial" panose="020B0604020202020204" pitchFamily="34" charset="0"/>
              </a:rPr>
              <a:t>Vanaf 1 jan 2020 ook </a:t>
            </a:r>
            <a:r>
              <a:rPr lang="nl-BE" sz="2000" dirty="0" smtClean="0">
                <a:latin typeface="Arial" panose="020B0604020202020204" pitchFamily="34" charset="0"/>
                <a:cs typeface="Arial" panose="020B0604020202020204" pitchFamily="34" charset="0"/>
              </a:rPr>
              <a:t>aan te tonen </a:t>
            </a:r>
            <a:r>
              <a:rPr lang="nl-BE" sz="2000" dirty="0">
                <a:latin typeface="Arial" panose="020B0604020202020204" pitchFamily="34" charset="0"/>
                <a:cs typeface="Arial" panose="020B0604020202020204" pitchFamily="34" charset="0"/>
              </a:rPr>
              <a:t>via </a:t>
            </a:r>
            <a:r>
              <a:rPr lang="nl-BE" sz="2000" dirty="0" smtClean="0">
                <a:latin typeface="Arial" panose="020B0604020202020204" pitchFamily="34" charset="0"/>
                <a:cs typeface="Arial" panose="020B0604020202020204" pitchFamily="34" charset="0"/>
              </a:rPr>
              <a:t>het EPC-attest, </a:t>
            </a:r>
            <a:r>
              <a:rPr lang="nl-BE" sz="2000" dirty="0">
                <a:latin typeface="Arial" panose="020B0604020202020204" pitchFamily="34" charset="0"/>
                <a:cs typeface="Arial" panose="020B0604020202020204" pitchFamily="34" charset="0"/>
              </a:rPr>
              <a:t>indien waarde lager dan:</a:t>
            </a:r>
          </a:p>
          <a:p>
            <a:pPr lvl="1"/>
            <a:r>
              <a:rPr lang="nl-BE" sz="1600" dirty="0"/>
              <a:t>600 kWh/m² voor een open bebouwing</a:t>
            </a:r>
          </a:p>
          <a:p>
            <a:pPr lvl="1"/>
            <a:r>
              <a:rPr lang="nl-BE" sz="1600" dirty="0"/>
              <a:t>550 kWh/m² voor een halfopen bebouwing</a:t>
            </a:r>
          </a:p>
          <a:p>
            <a:pPr lvl="1"/>
            <a:r>
              <a:rPr lang="nl-BE" sz="1600" dirty="0"/>
              <a:t>500 kWh/m² voor een gesloten bebouwing</a:t>
            </a:r>
          </a:p>
          <a:p>
            <a:pPr lvl="1"/>
            <a:r>
              <a:rPr lang="nl-BE" sz="1600" dirty="0"/>
              <a:t>400 kWh/m² voor een appartement</a:t>
            </a:r>
          </a:p>
          <a:p>
            <a:pPr>
              <a:spcBef>
                <a:spcPct val="20000"/>
              </a:spcBef>
              <a:buClr>
                <a:schemeClr val="tx1"/>
              </a:buClr>
              <a:buSzPct val="100000"/>
              <a:buFont typeface="Wingdings" panose="05000000000000000000" pitchFamily="2" charset="2"/>
              <a:buChar char="§"/>
              <a:defRPr/>
            </a:pPr>
            <a:endParaRPr lang="nl-BE" altLang="nl-BE" sz="2000" dirty="0" smtClean="0">
              <a:latin typeface="Arial" panose="020B0604020202020204" pitchFamily="34" charset="0"/>
              <a:cs typeface="Arial" panose="020B0604020202020204" pitchFamily="34" charset="0"/>
            </a:endParaRPr>
          </a:p>
          <a:p>
            <a:pPr marL="338400" indent="0">
              <a:buNone/>
            </a:pPr>
            <a:endParaRPr lang="nl-BE" altLang="nl-BE" dirty="0" smtClean="0"/>
          </a:p>
        </p:txBody>
      </p:sp>
      <p:sp>
        <p:nvSpPr>
          <p:cNvPr id="7" name="Rectangle 2"/>
          <p:cNvSpPr txBox="1">
            <a:spLocks noChangeArrowheads="1"/>
          </p:cNvSpPr>
          <p:nvPr/>
        </p:nvSpPr>
        <p:spPr bwMode="auto">
          <a:xfrm>
            <a:off x="0" y="332656"/>
            <a:ext cx="9144000" cy="648072"/>
          </a:xfrm>
          <a:prstGeom prst="rect">
            <a:avLst/>
          </a:prstGeom>
          <a:noFill/>
          <a:ln>
            <a:noFill/>
          </a:ln>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b="1">
                <a:solidFill>
                  <a:srgbClr val="BD2618"/>
                </a:solidFill>
                <a:latin typeface="+mj-lt"/>
                <a:ea typeface="+mj-ea"/>
                <a:cs typeface="+mj-cs"/>
              </a:defRPr>
            </a:lvl1pPr>
            <a:lvl2pPr algn="l" rtl="0" eaLnBrk="0" fontAlgn="base" hangingPunct="0">
              <a:spcBef>
                <a:spcPct val="0"/>
              </a:spcBef>
              <a:spcAft>
                <a:spcPct val="0"/>
              </a:spcAft>
              <a:defRPr sz="3200" b="1">
                <a:solidFill>
                  <a:srgbClr val="BD2618"/>
                </a:solidFill>
                <a:latin typeface="Lucida Sans" pitchFamily="-80" charset="0"/>
                <a:ea typeface="ＭＳ Ｐゴシック" pitchFamily="-80" charset="-128"/>
              </a:defRPr>
            </a:lvl2pPr>
            <a:lvl3pPr algn="l" rtl="0" eaLnBrk="0" fontAlgn="base" hangingPunct="0">
              <a:spcBef>
                <a:spcPct val="0"/>
              </a:spcBef>
              <a:spcAft>
                <a:spcPct val="0"/>
              </a:spcAft>
              <a:defRPr sz="3200" b="1">
                <a:solidFill>
                  <a:srgbClr val="BD2618"/>
                </a:solidFill>
                <a:latin typeface="Lucida Sans" pitchFamily="-80" charset="0"/>
                <a:ea typeface="ＭＳ Ｐゴシック" pitchFamily="-80" charset="-128"/>
              </a:defRPr>
            </a:lvl3pPr>
            <a:lvl4pPr algn="l" rtl="0" eaLnBrk="0" fontAlgn="base" hangingPunct="0">
              <a:spcBef>
                <a:spcPct val="0"/>
              </a:spcBef>
              <a:spcAft>
                <a:spcPct val="0"/>
              </a:spcAft>
              <a:defRPr sz="3200" b="1">
                <a:solidFill>
                  <a:srgbClr val="BD2618"/>
                </a:solidFill>
                <a:latin typeface="Lucida Sans" pitchFamily="-80" charset="0"/>
                <a:ea typeface="ＭＳ Ｐゴシック" pitchFamily="-80" charset="-128"/>
              </a:defRPr>
            </a:lvl4pPr>
            <a:lvl5pPr algn="l" rtl="0" eaLnBrk="0" fontAlgn="base" hangingPunct="0">
              <a:spcBef>
                <a:spcPct val="0"/>
              </a:spcBef>
              <a:spcAft>
                <a:spcPct val="0"/>
              </a:spcAft>
              <a:defRPr sz="3200" b="1">
                <a:solidFill>
                  <a:srgbClr val="BD2618"/>
                </a:solidFill>
                <a:latin typeface="Lucida Sans" pitchFamily="-80" charset="0"/>
                <a:ea typeface="ＭＳ Ｐゴシック" pitchFamily="-80" charset="-128"/>
              </a:defRPr>
            </a:lvl5pPr>
            <a:lvl6pPr marL="457200" algn="l" rtl="0" fontAlgn="base">
              <a:spcBef>
                <a:spcPct val="0"/>
              </a:spcBef>
              <a:spcAft>
                <a:spcPct val="0"/>
              </a:spcAft>
              <a:defRPr sz="3200" b="1">
                <a:solidFill>
                  <a:srgbClr val="BD2618"/>
                </a:solidFill>
                <a:latin typeface="Lucida Sans" pitchFamily="-80" charset="0"/>
                <a:ea typeface="ＭＳ Ｐゴシック" pitchFamily="-80" charset="-128"/>
              </a:defRPr>
            </a:lvl6pPr>
            <a:lvl7pPr marL="914400" algn="l" rtl="0" fontAlgn="base">
              <a:spcBef>
                <a:spcPct val="0"/>
              </a:spcBef>
              <a:spcAft>
                <a:spcPct val="0"/>
              </a:spcAft>
              <a:defRPr sz="3200" b="1">
                <a:solidFill>
                  <a:srgbClr val="BD2618"/>
                </a:solidFill>
                <a:latin typeface="Lucida Sans" pitchFamily="-80" charset="0"/>
                <a:ea typeface="ＭＳ Ｐゴシック" pitchFamily="-80" charset="-128"/>
              </a:defRPr>
            </a:lvl7pPr>
            <a:lvl8pPr marL="1371600" algn="l" rtl="0" fontAlgn="base">
              <a:spcBef>
                <a:spcPct val="0"/>
              </a:spcBef>
              <a:spcAft>
                <a:spcPct val="0"/>
              </a:spcAft>
              <a:defRPr sz="3200" b="1">
                <a:solidFill>
                  <a:srgbClr val="BD2618"/>
                </a:solidFill>
                <a:latin typeface="Lucida Sans" pitchFamily="-80" charset="0"/>
                <a:ea typeface="ＭＳ Ｐゴシック" pitchFamily="-80" charset="-128"/>
              </a:defRPr>
            </a:lvl8pPr>
            <a:lvl9pPr marL="1828800" algn="l" rtl="0" fontAlgn="base">
              <a:spcBef>
                <a:spcPct val="0"/>
              </a:spcBef>
              <a:spcAft>
                <a:spcPct val="0"/>
              </a:spcAft>
              <a:defRPr sz="3200" b="1">
                <a:solidFill>
                  <a:srgbClr val="BD2618"/>
                </a:solidFill>
                <a:latin typeface="Lucida Sans" pitchFamily="-80" charset="0"/>
                <a:ea typeface="ＭＳ Ｐゴシック" pitchFamily="-80" charset="-128"/>
              </a:defRPr>
            </a:lvl9pPr>
          </a:lstStyle>
          <a:p>
            <a:pPr>
              <a:tabLst>
                <a:tab pos="714375" algn="l"/>
              </a:tabLst>
            </a:pPr>
            <a:r>
              <a:rPr lang="nl-BE" dirty="0" smtClean="0"/>
              <a:t>	 </a:t>
            </a:r>
            <a:r>
              <a:rPr lang="nl-BE" dirty="0">
                <a:solidFill>
                  <a:srgbClr val="1B5D48"/>
                </a:solidFill>
                <a:latin typeface="Arial" panose="020B0604020202020204" pitchFamily="34" charset="0"/>
                <a:cs typeface="Arial" panose="020B0604020202020204" pitchFamily="34" charset="0"/>
              </a:rPr>
              <a:t>Dakisolatie</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375" y="1083320"/>
            <a:ext cx="8477250"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42473" y="671488"/>
            <a:ext cx="1368152" cy="638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519214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xEl>
                                              <p:pRg st="5" end="5"/>
                                            </p:txEl>
                                          </p:spTgt>
                                        </p:tgtEl>
                                        <p:attrNameLst>
                                          <p:attrName>style.visibility</p:attrName>
                                        </p:attrNameLst>
                                      </p:cBhvr>
                                      <p:to>
                                        <p:strVal val="visible"/>
                                      </p:to>
                                    </p:set>
                                    <p:animEffect transition="in" filter="fade">
                                      <p:cBhvr>
                                        <p:cTn id="7" dur="500"/>
                                        <p:tgtEl>
                                          <p:spTgt spid="6">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6" end="6"/>
                                            </p:txEl>
                                          </p:spTgt>
                                        </p:tgtEl>
                                        <p:attrNameLst>
                                          <p:attrName>style.visibility</p:attrName>
                                        </p:attrNameLst>
                                      </p:cBhvr>
                                      <p:to>
                                        <p:strVal val="visible"/>
                                      </p:to>
                                    </p:set>
                                    <p:animEffect transition="in" filter="fade">
                                      <p:cBhvr>
                                        <p:cTn id="12" dur="500"/>
                                        <p:tgtEl>
                                          <p:spTgt spid="6">
                                            <p:txEl>
                                              <p:pRg st="6" end="6"/>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xEl>
                                              <p:pRg st="7" end="7"/>
                                            </p:txEl>
                                          </p:spTgt>
                                        </p:tgtEl>
                                        <p:attrNameLst>
                                          <p:attrName>style.visibility</p:attrName>
                                        </p:attrNameLst>
                                      </p:cBhvr>
                                      <p:to>
                                        <p:strVal val="visible"/>
                                      </p:to>
                                    </p:set>
                                    <p:animEffect transition="in" filter="fade">
                                      <p:cBhvr>
                                        <p:cTn id="15" dur="500"/>
                                        <p:tgtEl>
                                          <p:spTgt spid="6">
                                            <p:txEl>
                                              <p:pRg st="7" end="7"/>
                                            </p:txEl>
                                          </p:spTgt>
                                        </p:tgtEl>
                                      </p:cBhvr>
                                    </p:animEffec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6">
                                            <p:txEl>
                                              <p:pRg st="8" end="8"/>
                                            </p:txEl>
                                          </p:spTgt>
                                        </p:tgtEl>
                                        <p:attrNameLst>
                                          <p:attrName>style.visibility</p:attrName>
                                        </p:attrNameLst>
                                      </p:cBhvr>
                                      <p:to>
                                        <p:strVal val="visible"/>
                                      </p:to>
                                    </p:set>
                                    <p:animEffect transition="in" filter="fade">
                                      <p:cBhvr>
                                        <p:cTn id="19" dur="500"/>
                                        <p:tgtEl>
                                          <p:spTgt spid="6">
                                            <p:txEl>
                                              <p:pRg st="8" end="8"/>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6">
                                            <p:txEl>
                                              <p:pRg st="9" end="9"/>
                                            </p:txEl>
                                          </p:spTgt>
                                        </p:tgtEl>
                                        <p:attrNameLst>
                                          <p:attrName>style.visibility</p:attrName>
                                        </p:attrNameLst>
                                      </p:cBhvr>
                                      <p:to>
                                        <p:strVal val="visible"/>
                                      </p:to>
                                    </p:set>
                                    <p:animEffect transition="in" filter="fade">
                                      <p:cBhvr>
                                        <p:cTn id="24" dur="500"/>
                                        <p:tgtEl>
                                          <p:spTgt spid="6">
                                            <p:txEl>
                                              <p:pRg st="9" end="9"/>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6">
                                            <p:txEl>
                                              <p:pRg st="10" end="10"/>
                                            </p:txEl>
                                          </p:spTgt>
                                        </p:tgtEl>
                                        <p:attrNameLst>
                                          <p:attrName>style.visibility</p:attrName>
                                        </p:attrNameLst>
                                      </p:cBhvr>
                                      <p:to>
                                        <p:strVal val="visible"/>
                                      </p:to>
                                    </p:set>
                                    <p:animEffect transition="in" filter="fade">
                                      <p:cBhvr>
                                        <p:cTn id="27" dur="500"/>
                                        <p:tgtEl>
                                          <p:spTgt spid="6">
                                            <p:txEl>
                                              <p:pRg st="10" end="10"/>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6">
                                            <p:txEl>
                                              <p:pRg st="11" end="11"/>
                                            </p:txEl>
                                          </p:spTgt>
                                        </p:tgtEl>
                                        <p:attrNameLst>
                                          <p:attrName>style.visibility</p:attrName>
                                        </p:attrNameLst>
                                      </p:cBhvr>
                                      <p:to>
                                        <p:strVal val="visible"/>
                                      </p:to>
                                    </p:set>
                                    <p:animEffect transition="in" filter="fade">
                                      <p:cBhvr>
                                        <p:cTn id="30" dur="500"/>
                                        <p:tgtEl>
                                          <p:spTgt spid="6">
                                            <p:txEl>
                                              <p:pRg st="11" end="11"/>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6">
                                            <p:txEl>
                                              <p:pRg st="12" end="12"/>
                                            </p:txEl>
                                          </p:spTgt>
                                        </p:tgtEl>
                                        <p:attrNameLst>
                                          <p:attrName>style.visibility</p:attrName>
                                        </p:attrNameLst>
                                      </p:cBhvr>
                                      <p:to>
                                        <p:strVal val="visible"/>
                                      </p:to>
                                    </p:set>
                                    <p:animEffect transition="in" filter="fade">
                                      <p:cBhvr>
                                        <p:cTn id="33" dur="500"/>
                                        <p:tgtEl>
                                          <p:spTgt spid="6">
                                            <p:txEl>
                                              <p:pRg st="12" end="12"/>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6">
                                            <p:txEl>
                                              <p:pRg st="13" end="13"/>
                                            </p:txEl>
                                          </p:spTgt>
                                        </p:tgtEl>
                                        <p:attrNameLst>
                                          <p:attrName>style.visibility</p:attrName>
                                        </p:attrNameLst>
                                      </p:cBhvr>
                                      <p:to>
                                        <p:strVal val="visible"/>
                                      </p:to>
                                    </p:set>
                                    <p:animEffect transition="in" filter="fade">
                                      <p:cBhvr>
                                        <p:cTn id="36" dur="500"/>
                                        <p:tgtEl>
                                          <p:spTgt spid="6">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idx="1"/>
          </p:nvPr>
        </p:nvSpPr>
        <p:spPr>
          <a:xfrm>
            <a:off x="893431" y="764704"/>
            <a:ext cx="8064896" cy="5150192"/>
          </a:xfrm>
        </p:spPr>
        <p:txBody>
          <a:bodyPr/>
          <a:lstStyle/>
          <a:p>
            <a:pPr marL="180975" indent="-180975">
              <a:spcBef>
                <a:spcPct val="20000"/>
              </a:spcBef>
              <a:buClr>
                <a:schemeClr val="tx1"/>
              </a:buClr>
              <a:buFont typeface="Wingdings" pitchFamily="2" charset="2"/>
              <a:buNone/>
              <a:defRPr/>
            </a:pPr>
            <a:endParaRPr lang="nl-NL" sz="2000" dirty="0">
              <a:latin typeface="Arial" pitchFamily="34" charset="0"/>
              <a:cs typeface="Arial" pitchFamily="34" charset="0"/>
            </a:endParaRPr>
          </a:p>
          <a:p>
            <a:pPr>
              <a:spcBef>
                <a:spcPct val="20000"/>
              </a:spcBef>
              <a:buClr>
                <a:schemeClr val="tx1"/>
              </a:buClr>
              <a:buSzPct val="100000"/>
              <a:buFont typeface="Wingdings" panose="05000000000000000000" pitchFamily="2" charset="2"/>
              <a:buChar char="§"/>
              <a:defRPr/>
            </a:pPr>
            <a:r>
              <a:rPr lang="nl-BE" sz="2000" dirty="0" smtClean="0">
                <a:latin typeface="Arial" panose="020B0604020202020204" pitchFamily="34" charset="0"/>
                <a:cs typeface="Arial" panose="020B0604020202020204" pitchFamily="34" charset="0"/>
              </a:rPr>
              <a:t>Er komt een dubbelglasverplichting vanaf 1 januari 2020</a:t>
            </a:r>
          </a:p>
          <a:p>
            <a:pPr>
              <a:spcBef>
                <a:spcPct val="20000"/>
              </a:spcBef>
              <a:buClr>
                <a:schemeClr val="tx1"/>
              </a:buClr>
              <a:buSzPct val="100000"/>
              <a:buFont typeface="Wingdings" panose="05000000000000000000" pitchFamily="2" charset="2"/>
              <a:buChar char="§"/>
              <a:defRPr/>
            </a:pPr>
            <a:r>
              <a:rPr lang="nl-BE" sz="2000" dirty="0" smtClean="0">
                <a:latin typeface="Arial" panose="020B0604020202020204" pitchFamily="34" charset="0"/>
                <a:cs typeface="Arial" panose="020B0604020202020204" pitchFamily="34" charset="0"/>
              </a:rPr>
              <a:t>Gefaseerd ingevoerd</a:t>
            </a:r>
          </a:p>
          <a:p>
            <a:pPr>
              <a:spcBef>
                <a:spcPct val="20000"/>
              </a:spcBef>
              <a:buClr>
                <a:schemeClr val="tx1"/>
              </a:buClr>
              <a:buSzPct val="100000"/>
              <a:buFont typeface="Wingdings" panose="05000000000000000000" pitchFamily="2" charset="2"/>
              <a:buChar char="§"/>
              <a:defRPr/>
            </a:pPr>
            <a:r>
              <a:rPr lang="nl-BE" sz="2000" dirty="0" smtClean="0">
                <a:latin typeface="Arial" panose="020B0604020202020204" pitchFamily="34" charset="0"/>
                <a:cs typeface="Arial" panose="020B0604020202020204" pitchFamily="34" charset="0"/>
              </a:rPr>
              <a:t>Niet in gang, (trap)hal, garage, …</a:t>
            </a:r>
          </a:p>
          <a:p>
            <a:pPr>
              <a:spcBef>
                <a:spcPct val="20000"/>
              </a:spcBef>
              <a:buClr>
                <a:schemeClr val="tx1"/>
              </a:buClr>
              <a:buSzPct val="100000"/>
              <a:buFont typeface="Wingdings" panose="05000000000000000000" pitchFamily="2" charset="2"/>
              <a:buChar char="§"/>
              <a:defRPr/>
            </a:pPr>
            <a:r>
              <a:rPr lang="nl-BE" sz="2000" dirty="0" smtClean="0">
                <a:latin typeface="Arial" panose="020B0604020202020204" pitchFamily="34" charset="0"/>
                <a:cs typeface="Arial" panose="020B0604020202020204" pitchFamily="34" charset="0"/>
              </a:rPr>
              <a:t>Vanaf 2020 : 1 raam met enkele beglazing = 3 strafpunten, meerdere ramen met enkele beglazing = 9 strafpunten.</a:t>
            </a:r>
          </a:p>
          <a:p>
            <a:pPr>
              <a:buClr>
                <a:schemeClr val="tx1"/>
              </a:buClr>
              <a:buSzPct val="100000"/>
              <a:buFont typeface="Wingdings" panose="05000000000000000000" pitchFamily="2" charset="2"/>
              <a:buChar char="§"/>
              <a:defRPr/>
            </a:pPr>
            <a:r>
              <a:rPr lang="nl-BE" sz="2000" dirty="0">
                <a:latin typeface="Arial" panose="020B0604020202020204" pitchFamily="34" charset="0"/>
                <a:cs typeface="Arial" panose="020B0604020202020204" pitchFamily="34" charset="0"/>
              </a:rPr>
              <a:t>Vanaf </a:t>
            </a:r>
            <a:r>
              <a:rPr lang="nl-BE" sz="2000" dirty="0" smtClean="0">
                <a:latin typeface="Arial" panose="020B0604020202020204" pitchFamily="34" charset="0"/>
                <a:cs typeface="Arial" panose="020B0604020202020204" pitchFamily="34" charset="0"/>
              </a:rPr>
              <a:t>2023 </a:t>
            </a:r>
            <a:r>
              <a:rPr lang="nl-BE" sz="2000" dirty="0">
                <a:latin typeface="Arial" panose="020B0604020202020204" pitchFamily="34" charset="0"/>
                <a:cs typeface="Arial" panose="020B0604020202020204" pitchFamily="34" charset="0"/>
              </a:rPr>
              <a:t>: 1 raam met enkele beglazing = </a:t>
            </a:r>
            <a:r>
              <a:rPr lang="nl-BE" sz="2000" dirty="0" smtClean="0">
                <a:latin typeface="Arial" panose="020B0604020202020204" pitchFamily="34" charset="0"/>
                <a:cs typeface="Arial" panose="020B0604020202020204" pitchFamily="34" charset="0"/>
              </a:rPr>
              <a:t>9 </a:t>
            </a:r>
            <a:r>
              <a:rPr lang="nl-BE" sz="2000" dirty="0">
                <a:latin typeface="Arial" panose="020B0604020202020204" pitchFamily="34" charset="0"/>
                <a:cs typeface="Arial" panose="020B0604020202020204" pitchFamily="34" charset="0"/>
              </a:rPr>
              <a:t>strafpunten, meerdere ramen met enkele beglazing = </a:t>
            </a:r>
            <a:r>
              <a:rPr lang="nl-BE" sz="2000" dirty="0" smtClean="0">
                <a:latin typeface="Arial" panose="020B0604020202020204" pitchFamily="34" charset="0"/>
                <a:cs typeface="Arial" panose="020B0604020202020204" pitchFamily="34" charset="0"/>
              </a:rPr>
              <a:t>15 </a:t>
            </a:r>
            <a:r>
              <a:rPr lang="nl-BE" sz="2000" dirty="0">
                <a:latin typeface="Arial" panose="020B0604020202020204" pitchFamily="34" charset="0"/>
                <a:cs typeface="Arial" panose="020B0604020202020204" pitchFamily="34" charset="0"/>
              </a:rPr>
              <a:t>strafpunten</a:t>
            </a:r>
            <a:r>
              <a:rPr lang="nl-BE" sz="2000" dirty="0" smtClean="0">
                <a:latin typeface="Arial" panose="020B0604020202020204" pitchFamily="34" charset="0"/>
                <a:cs typeface="Arial" panose="020B0604020202020204" pitchFamily="34" charset="0"/>
              </a:rPr>
              <a:t>.</a:t>
            </a:r>
          </a:p>
          <a:p>
            <a:pPr marL="0" indent="0">
              <a:buClr>
                <a:schemeClr val="tx1"/>
              </a:buClr>
              <a:buSzPct val="100000"/>
              <a:buNone/>
              <a:defRPr/>
            </a:pPr>
            <a:endParaRPr lang="nl-BE" sz="2000" dirty="0" smtClean="0">
              <a:latin typeface="Arial" panose="020B0604020202020204" pitchFamily="34" charset="0"/>
              <a:cs typeface="Arial" panose="020B0604020202020204" pitchFamily="34" charset="0"/>
            </a:endParaRPr>
          </a:p>
          <a:p>
            <a:pPr>
              <a:buClr>
                <a:schemeClr val="tx1"/>
              </a:buClr>
              <a:buSzPct val="100000"/>
              <a:buFont typeface="Wingdings" panose="05000000000000000000" pitchFamily="2" charset="2"/>
              <a:buChar char="§"/>
              <a:defRPr/>
            </a:pPr>
            <a:r>
              <a:rPr lang="nl-BE" sz="2000" dirty="0">
                <a:latin typeface="Arial" panose="020B0604020202020204" pitchFamily="34" charset="0"/>
                <a:cs typeface="Arial" panose="020B0604020202020204" pitchFamily="34" charset="0"/>
              </a:rPr>
              <a:t>Vanaf 1 </a:t>
            </a:r>
            <a:r>
              <a:rPr lang="nl-BE" sz="2000" dirty="0" smtClean="0">
                <a:latin typeface="Arial" panose="020B0604020202020204" pitchFamily="34" charset="0"/>
                <a:cs typeface="Arial" panose="020B0604020202020204" pitchFamily="34" charset="0"/>
              </a:rPr>
              <a:t>januari 2021 </a:t>
            </a:r>
            <a:r>
              <a:rPr lang="nl-BE" sz="2000" dirty="0">
                <a:latin typeface="Arial" panose="020B0604020202020204" pitchFamily="34" charset="0"/>
                <a:cs typeface="Arial" panose="020B0604020202020204" pitchFamily="34" charset="0"/>
              </a:rPr>
              <a:t>ook aan te tonen via het EPC-attest, indien waarde lager dan</a:t>
            </a:r>
            <a:r>
              <a:rPr lang="nl-BE" sz="2000" dirty="0" smtClean="0">
                <a:latin typeface="Arial" panose="020B0604020202020204" pitchFamily="34" charset="0"/>
                <a:cs typeface="Arial" panose="020B0604020202020204" pitchFamily="34" charset="0"/>
              </a:rPr>
              <a:t>:</a:t>
            </a:r>
            <a:endParaRPr lang="nl-BE" sz="2000" dirty="0">
              <a:latin typeface="Arial" panose="020B0604020202020204" pitchFamily="34" charset="0"/>
              <a:cs typeface="Arial" panose="020B0604020202020204" pitchFamily="34" charset="0"/>
            </a:endParaRPr>
          </a:p>
          <a:p>
            <a:pPr lvl="1"/>
            <a:r>
              <a:rPr lang="nl-BE" sz="1600" dirty="0"/>
              <a:t>600 kWh/m² voor een open bebouwing</a:t>
            </a:r>
          </a:p>
          <a:p>
            <a:pPr lvl="1"/>
            <a:r>
              <a:rPr lang="nl-BE" sz="1600" dirty="0"/>
              <a:t>550 kWh/m² voor een halfopen bebouwing</a:t>
            </a:r>
          </a:p>
          <a:p>
            <a:pPr lvl="1"/>
            <a:r>
              <a:rPr lang="nl-BE" sz="1600" dirty="0"/>
              <a:t>500 kWh/m² voor een gesloten bebouwing</a:t>
            </a:r>
          </a:p>
          <a:p>
            <a:pPr lvl="1"/>
            <a:r>
              <a:rPr lang="nl-BE" sz="1600" dirty="0"/>
              <a:t>400 kWh/m² voor een appartement</a:t>
            </a:r>
          </a:p>
          <a:p>
            <a:pPr>
              <a:buClr>
                <a:schemeClr val="tx1"/>
              </a:buClr>
              <a:buSzPct val="100000"/>
              <a:buFont typeface="Wingdings" panose="05000000000000000000" pitchFamily="2" charset="2"/>
              <a:buChar char="§"/>
              <a:defRPr/>
            </a:pPr>
            <a:endParaRPr lang="nl-BE" sz="2000" dirty="0" smtClean="0">
              <a:latin typeface="Arial" panose="020B0604020202020204" pitchFamily="34" charset="0"/>
              <a:cs typeface="Arial" panose="020B0604020202020204" pitchFamily="34" charset="0"/>
            </a:endParaRPr>
          </a:p>
          <a:p>
            <a:pPr marL="0" indent="0">
              <a:buClr>
                <a:schemeClr val="tx1"/>
              </a:buClr>
              <a:buSzPct val="100000"/>
              <a:buNone/>
              <a:defRPr/>
            </a:pPr>
            <a:endParaRPr lang="nl-BE" sz="2000" dirty="0" smtClean="0">
              <a:latin typeface="Arial" panose="020B0604020202020204" pitchFamily="34" charset="0"/>
              <a:cs typeface="Arial" panose="020B0604020202020204" pitchFamily="34" charset="0"/>
            </a:endParaRPr>
          </a:p>
        </p:txBody>
      </p:sp>
      <p:sp>
        <p:nvSpPr>
          <p:cNvPr id="7" name="Rectangle 2"/>
          <p:cNvSpPr txBox="1">
            <a:spLocks noChangeArrowheads="1"/>
          </p:cNvSpPr>
          <p:nvPr/>
        </p:nvSpPr>
        <p:spPr bwMode="auto">
          <a:xfrm>
            <a:off x="0" y="266843"/>
            <a:ext cx="9144000" cy="648072"/>
          </a:xfrm>
          <a:prstGeom prst="rect">
            <a:avLst/>
          </a:prstGeom>
          <a:noFill/>
          <a:ln>
            <a:noFill/>
          </a:ln>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b="1">
                <a:solidFill>
                  <a:srgbClr val="BD2618"/>
                </a:solidFill>
                <a:latin typeface="+mj-lt"/>
                <a:ea typeface="+mj-ea"/>
                <a:cs typeface="+mj-cs"/>
              </a:defRPr>
            </a:lvl1pPr>
            <a:lvl2pPr algn="l" rtl="0" eaLnBrk="0" fontAlgn="base" hangingPunct="0">
              <a:spcBef>
                <a:spcPct val="0"/>
              </a:spcBef>
              <a:spcAft>
                <a:spcPct val="0"/>
              </a:spcAft>
              <a:defRPr sz="3200" b="1">
                <a:solidFill>
                  <a:srgbClr val="BD2618"/>
                </a:solidFill>
                <a:latin typeface="Lucida Sans" pitchFamily="-80" charset="0"/>
                <a:ea typeface="ＭＳ Ｐゴシック" pitchFamily="-80" charset="-128"/>
              </a:defRPr>
            </a:lvl2pPr>
            <a:lvl3pPr algn="l" rtl="0" eaLnBrk="0" fontAlgn="base" hangingPunct="0">
              <a:spcBef>
                <a:spcPct val="0"/>
              </a:spcBef>
              <a:spcAft>
                <a:spcPct val="0"/>
              </a:spcAft>
              <a:defRPr sz="3200" b="1">
                <a:solidFill>
                  <a:srgbClr val="BD2618"/>
                </a:solidFill>
                <a:latin typeface="Lucida Sans" pitchFamily="-80" charset="0"/>
                <a:ea typeface="ＭＳ Ｐゴシック" pitchFamily="-80" charset="-128"/>
              </a:defRPr>
            </a:lvl3pPr>
            <a:lvl4pPr algn="l" rtl="0" eaLnBrk="0" fontAlgn="base" hangingPunct="0">
              <a:spcBef>
                <a:spcPct val="0"/>
              </a:spcBef>
              <a:spcAft>
                <a:spcPct val="0"/>
              </a:spcAft>
              <a:defRPr sz="3200" b="1">
                <a:solidFill>
                  <a:srgbClr val="BD2618"/>
                </a:solidFill>
                <a:latin typeface="Lucida Sans" pitchFamily="-80" charset="0"/>
                <a:ea typeface="ＭＳ Ｐゴシック" pitchFamily="-80" charset="-128"/>
              </a:defRPr>
            </a:lvl4pPr>
            <a:lvl5pPr algn="l" rtl="0" eaLnBrk="0" fontAlgn="base" hangingPunct="0">
              <a:spcBef>
                <a:spcPct val="0"/>
              </a:spcBef>
              <a:spcAft>
                <a:spcPct val="0"/>
              </a:spcAft>
              <a:defRPr sz="3200" b="1">
                <a:solidFill>
                  <a:srgbClr val="BD2618"/>
                </a:solidFill>
                <a:latin typeface="Lucida Sans" pitchFamily="-80" charset="0"/>
                <a:ea typeface="ＭＳ Ｐゴシック" pitchFamily="-80" charset="-128"/>
              </a:defRPr>
            </a:lvl5pPr>
            <a:lvl6pPr marL="457200" algn="l" rtl="0" fontAlgn="base">
              <a:spcBef>
                <a:spcPct val="0"/>
              </a:spcBef>
              <a:spcAft>
                <a:spcPct val="0"/>
              </a:spcAft>
              <a:defRPr sz="3200" b="1">
                <a:solidFill>
                  <a:srgbClr val="BD2618"/>
                </a:solidFill>
                <a:latin typeface="Lucida Sans" pitchFamily="-80" charset="0"/>
                <a:ea typeface="ＭＳ Ｐゴシック" pitchFamily="-80" charset="-128"/>
              </a:defRPr>
            </a:lvl6pPr>
            <a:lvl7pPr marL="914400" algn="l" rtl="0" fontAlgn="base">
              <a:spcBef>
                <a:spcPct val="0"/>
              </a:spcBef>
              <a:spcAft>
                <a:spcPct val="0"/>
              </a:spcAft>
              <a:defRPr sz="3200" b="1">
                <a:solidFill>
                  <a:srgbClr val="BD2618"/>
                </a:solidFill>
                <a:latin typeface="Lucida Sans" pitchFamily="-80" charset="0"/>
                <a:ea typeface="ＭＳ Ｐゴシック" pitchFamily="-80" charset="-128"/>
              </a:defRPr>
            </a:lvl7pPr>
            <a:lvl8pPr marL="1371600" algn="l" rtl="0" fontAlgn="base">
              <a:spcBef>
                <a:spcPct val="0"/>
              </a:spcBef>
              <a:spcAft>
                <a:spcPct val="0"/>
              </a:spcAft>
              <a:defRPr sz="3200" b="1">
                <a:solidFill>
                  <a:srgbClr val="BD2618"/>
                </a:solidFill>
                <a:latin typeface="Lucida Sans" pitchFamily="-80" charset="0"/>
                <a:ea typeface="ＭＳ Ｐゴシック" pitchFamily="-80" charset="-128"/>
              </a:defRPr>
            </a:lvl8pPr>
            <a:lvl9pPr marL="1828800" algn="l" rtl="0" fontAlgn="base">
              <a:spcBef>
                <a:spcPct val="0"/>
              </a:spcBef>
              <a:spcAft>
                <a:spcPct val="0"/>
              </a:spcAft>
              <a:defRPr sz="3200" b="1">
                <a:solidFill>
                  <a:srgbClr val="BD2618"/>
                </a:solidFill>
                <a:latin typeface="Lucida Sans" pitchFamily="-80" charset="0"/>
                <a:ea typeface="ＭＳ Ｐゴシック" pitchFamily="-80" charset="-128"/>
              </a:defRPr>
            </a:lvl9pPr>
          </a:lstStyle>
          <a:p>
            <a:pPr>
              <a:tabLst>
                <a:tab pos="714375" algn="l"/>
              </a:tabLst>
            </a:pPr>
            <a:r>
              <a:rPr lang="nl-BE" dirty="0" smtClean="0"/>
              <a:t>	 </a:t>
            </a:r>
            <a:r>
              <a:rPr lang="nl-BE" dirty="0" smtClean="0">
                <a:solidFill>
                  <a:srgbClr val="1B5D48"/>
                </a:solidFill>
                <a:latin typeface="Arial" panose="020B0604020202020204" pitchFamily="34" charset="0"/>
                <a:cs typeface="Arial" panose="020B0604020202020204" pitchFamily="34" charset="0"/>
              </a:rPr>
              <a:t>Dubbele beglazing</a:t>
            </a:r>
            <a:endParaRPr lang="nl-BE" dirty="0">
              <a:solidFill>
                <a:srgbClr val="1B5D4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584243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fade">
                                      <p:cBhvr>
                                        <p:cTn id="17" dur="500"/>
                                        <p:tgtEl>
                                          <p:spTgt spid="6">
                                            <p:txEl>
                                              <p:pRg st="3" end="3"/>
                                            </p:txEl>
                                          </p:spTgt>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fade">
                                      <p:cBhvr>
                                        <p:cTn id="21"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0" y="332656"/>
            <a:ext cx="9144000" cy="648072"/>
          </a:xfrm>
          <a:prstGeom prst="rect">
            <a:avLst/>
          </a:prstGeom>
          <a:noFill/>
          <a:ln>
            <a:noFill/>
          </a:ln>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b="1">
                <a:solidFill>
                  <a:srgbClr val="BD2618"/>
                </a:solidFill>
                <a:latin typeface="+mj-lt"/>
                <a:ea typeface="+mj-ea"/>
                <a:cs typeface="+mj-cs"/>
              </a:defRPr>
            </a:lvl1pPr>
            <a:lvl2pPr algn="l" rtl="0" eaLnBrk="0" fontAlgn="base" hangingPunct="0">
              <a:spcBef>
                <a:spcPct val="0"/>
              </a:spcBef>
              <a:spcAft>
                <a:spcPct val="0"/>
              </a:spcAft>
              <a:defRPr sz="3200" b="1">
                <a:solidFill>
                  <a:srgbClr val="BD2618"/>
                </a:solidFill>
                <a:latin typeface="Lucida Sans" pitchFamily="-80" charset="0"/>
                <a:ea typeface="ＭＳ Ｐゴシック" pitchFamily="-80" charset="-128"/>
              </a:defRPr>
            </a:lvl2pPr>
            <a:lvl3pPr algn="l" rtl="0" eaLnBrk="0" fontAlgn="base" hangingPunct="0">
              <a:spcBef>
                <a:spcPct val="0"/>
              </a:spcBef>
              <a:spcAft>
                <a:spcPct val="0"/>
              </a:spcAft>
              <a:defRPr sz="3200" b="1">
                <a:solidFill>
                  <a:srgbClr val="BD2618"/>
                </a:solidFill>
                <a:latin typeface="Lucida Sans" pitchFamily="-80" charset="0"/>
                <a:ea typeface="ＭＳ Ｐゴシック" pitchFamily="-80" charset="-128"/>
              </a:defRPr>
            </a:lvl3pPr>
            <a:lvl4pPr algn="l" rtl="0" eaLnBrk="0" fontAlgn="base" hangingPunct="0">
              <a:spcBef>
                <a:spcPct val="0"/>
              </a:spcBef>
              <a:spcAft>
                <a:spcPct val="0"/>
              </a:spcAft>
              <a:defRPr sz="3200" b="1">
                <a:solidFill>
                  <a:srgbClr val="BD2618"/>
                </a:solidFill>
                <a:latin typeface="Lucida Sans" pitchFamily="-80" charset="0"/>
                <a:ea typeface="ＭＳ Ｐゴシック" pitchFamily="-80" charset="-128"/>
              </a:defRPr>
            </a:lvl4pPr>
            <a:lvl5pPr algn="l" rtl="0" eaLnBrk="0" fontAlgn="base" hangingPunct="0">
              <a:spcBef>
                <a:spcPct val="0"/>
              </a:spcBef>
              <a:spcAft>
                <a:spcPct val="0"/>
              </a:spcAft>
              <a:defRPr sz="3200" b="1">
                <a:solidFill>
                  <a:srgbClr val="BD2618"/>
                </a:solidFill>
                <a:latin typeface="Lucida Sans" pitchFamily="-80" charset="0"/>
                <a:ea typeface="ＭＳ Ｐゴシック" pitchFamily="-80" charset="-128"/>
              </a:defRPr>
            </a:lvl5pPr>
            <a:lvl6pPr marL="457200" algn="l" rtl="0" fontAlgn="base">
              <a:spcBef>
                <a:spcPct val="0"/>
              </a:spcBef>
              <a:spcAft>
                <a:spcPct val="0"/>
              </a:spcAft>
              <a:defRPr sz="3200" b="1">
                <a:solidFill>
                  <a:srgbClr val="BD2618"/>
                </a:solidFill>
                <a:latin typeface="Lucida Sans" pitchFamily="-80" charset="0"/>
                <a:ea typeface="ＭＳ Ｐゴシック" pitchFamily="-80" charset="-128"/>
              </a:defRPr>
            </a:lvl6pPr>
            <a:lvl7pPr marL="914400" algn="l" rtl="0" fontAlgn="base">
              <a:spcBef>
                <a:spcPct val="0"/>
              </a:spcBef>
              <a:spcAft>
                <a:spcPct val="0"/>
              </a:spcAft>
              <a:defRPr sz="3200" b="1">
                <a:solidFill>
                  <a:srgbClr val="BD2618"/>
                </a:solidFill>
                <a:latin typeface="Lucida Sans" pitchFamily="-80" charset="0"/>
                <a:ea typeface="ＭＳ Ｐゴシック" pitchFamily="-80" charset="-128"/>
              </a:defRPr>
            </a:lvl7pPr>
            <a:lvl8pPr marL="1371600" algn="l" rtl="0" fontAlgn="base">
              <a:spcBef>
                <a:spcPct val="0"/>
              </a:spcBef>
              <a:spcAft>
                <a:spcPct val="0"/>
              </a:spcAft>
              <a:defRPr sz="3200" b="1">
                <a:solidFill>
                  <a:srgbClr val="BD2618"/>
                </a:solidFill>
                <a:latin typeface="Lucida Sans" pitchFamily="-80" charset="0"/>
                <a:ea typeface="ＭＳ Ｐゴシック" pitchFamily="-80" charset="-128"/>
              </a:defRPr>
            </a:lvl8pPr>
            <a:lvl9pPr marL="1828800" algn="l" rtl="0" fontAlgn="base">
              <a:spcBef>
                <a:spcPct val="0"/>
              </a:spcBef>
              <a:spcAft>
                <a:spcPct val="0"/>
              </a:spcAft>
              <a:defRPr sz="3200" b="1">
                <a:solidFill>
                  <a:srgbClr val="BD2618"/>
                </a:solidFill>
                <a:latin typeface="Lucida Sans" pitchFamily="-80" charset="0"/>
                <a:ea typeface="ＭＳ Ｐゴシック" pitchFamily="-80" charset="-128"/>
              </a:defRPr>
            </a:lvl9pPr>
          </a:lstStyle>
          <a:p>
            <a:pPr>
              <a:tabLst>
                <a:tab pos="714375" algn="l"/>
              </a:tabLst>
            </a:pPr>
            <a:r>
              <a:rPr lang="nl-BE" dirty="0" smtClean="0"/>
              <a:t>	</a:t>
            </a:r>
            <a:r>
              <a:rPr lang="nl-BE" dirty="0" smtClean="0">
                <a:latin typeface="Arial" panose="020B0604020202020204" pitchFamily="34" charset="0"/>
                <a:cs typeface="Arial" panose="020B0604020202020204" pitchFamily="34" charset="0"/>
              </a:rPr>
              <a:t> </a:t>
            </a:r>
            <a:r>
              <a:rPr lang="nl-BE" dirty="0">
                <a:solidFill>
                  <a:srgbClr val="1B5D48"/>
                </a:solidFill>
                <a:latin typeface="Arial" panose="020B0604020202020204" pitchFamily="34" charset="0"/>
                <a:cs typeface="Arial" panose="020B0604020202020204" pitchFamily="34" charset="0"/>
              </a:rPr>
              <a:t>Rookmelders</a:t>
            </a:r>
          </a:p>
        </p:txBody>
      </p:sp>
      <p:sp>
        <p:nvSpPr>
          <p:cNvPr id="6" name="Rectangle 6"/>
          <p:cNvSpPr>
            <a:spLocks noGrp="1" noChangeArrowheads="1"/>
          </p:cNvSpPr>
          <p:nvPr>
            <p:ph idx="1"/>
          </p:nvPr>
        </p:nvSpPr>
        <p:spPr>
          <a:xfrm>
            <a:off x="959104" y="1075643"/>
            <a:ext cx="8064896" cy="1273237"/>
          </a:xfrm>
        </p:spPr>
        <p:txBody>
          <a:bodyPr/>
          <a:lstStyle/>
          <a:p>
            <a:pPr>
              <a:spcBef>
                <a:spcPct val="20000"/>
              </a:spcBef>
              <a:buClr>
                <a:schemeClr val="tx1"/>
              </a:buClr>
              <a:buSzPct val="100000"/>
              <a:buFont typeface="Wingdings" panose="05000000000000000000" pitchFamily="2" charset="2"/>
              <a:buChar char="§"/>
              <a:defRPr/>
            </a:pPr>
            <a:r>
              <a:rPr lang="nl-BE" sz="2000" dirty="0" smtClean="0">
                <a:latin typeface="Arial" panose="020B0604020202020204" pitchFamily="34" charset="0"/>
                <a:cs typeface="Arial" panose="020B0604020202020204" pitchFamily="34" charset="0"/>
              </a:rPr>
              <a:t>Op </a:t>
            </a:r>
            <a:r>
              <a:rPr lang="nl-BE" sz="2000" dirty="0">
                <a:latin typeface="Arial" panose="020B0604020202020204" pitchFamily="34" charset="0"/>
                <a:cs typeface="Arial" panose="020B0604020202020204" pitchFamily="34" charset="0"/>
              </a:rPr>
              <a:t>elke bouwlaag moet een rookmelder aanwezig </a:t>
            </a:r>
            <a:r>
              <a:rPr lang="nl-BE" sz="2000" dirty="0" smtClean="0">
                <a:latin typeface="Arial" panose="020B0604020202020204" pitchFamily="34" charset="0"/>
                <a:cs typeface="Arial" panose="020B0604020202020204" pitchFamily="34" charset="0"/>
              </a:rPr>
              <a:t>zijn.</a:t>
            </a:r>
            <a:endParaRPr lang="nl-BE" sz="2000" dirty="0">
              <a:latin typeface="Arial" panose="020B0604020202020204" pitchFamily="34" charset="0"/>
              <a:cs typeface="Arial" panose="020B0604020202020204" pitchFamily="34" charset="0"/>
            </a:endParaRPr>
          </a:p>
          <a:p>
            <a:pPr>
              <a:spcBef>
                <a:spcPct val="20000"/>
              </a:spcBef>
              <a:buClr>
                <a:schemeClr val="tx1"/>
              </a:buClr>
              <a:buSzPct val="100000"/>
              <a:buFont typeface="Wingdings" panose="05000000000000000000" pitchFamily="2" charset="2"/>
              <a:buChar char="§"/>
              <a:defRPr/>
            </a:pPr>
            <a:r>
              <a:rPr lang="nl-BE" sz="2000" dirty="0">
                <a:latin typeface="Arial" panose="020B0604020202020204" pitchFamily="34" charset="0"/>
                <a:cs typeface="Arial" panose="020B0604020202020204" pitchFamily="34" charset="0"/>
              </a:rPr>
              <a:t>Ook in de kelder of </a:t>
            </a:r>
            <a:r>
              <a:rPr lang="nl-BE" sz="2000" dirty="0" smtClean="0">
                <a:latin typeface="Arial" panose="020B0604020202020204" pitchFamily="34" charset="0"/>
                <a:cs typeface="Arial" panose="020B0604020202020204" pitchFamily="34" charset="0"/>
              </a:rPr>
              <a:t>op zolder </a:t>
            </a:r>
            <a:r>
              <a:rPr lang="nl-BE" sz="2000" dirty="0">
                <a:latin typeface="Arial" panose="020B0604020202020204" pitchFamily="34" charset="0"/>
                <a:cs typeface="Arial" panose="020B0604020202020204" pitchFamily="34" charset="0"/>
              </a:rPr>
              <a:t>moet een rookmelder </a:t>
            </a:r>
            <a:r>
              <a:rPr lang="nl-BE" sz="2000" dirty="0" smtClean="0">
                <a:latin typeface="Arial" panose="020B0604020202020204" pitchFamily="34" charset="0"/>
                <a:cs typeface="Arial" panose="020B0604020202020204" pitchFamily="34" charset="0"/>
              </a:rPr>
              <a:t>hangen als hier technische installaties aanwezig zijn.</a:t>
            </a:r>
          </a:p>
          <a:p>
            <a:pPr>
              <a:spcBef>
                <a:spcPct val="20000"/>
              </a:spcBef>
              <a:buClr>
                <a:schemeClr val="tx1"/>
              </a:buClr>
              <a:buSzPct val="100000"/>
              <a:buFont typeface="Wingdings" panose="05000000000000000000" pitchFamily="2" charset="2"/>
              <a:buChar char="§"/>
              <a:defRPr/>
            </a:pPr>
            <a:endParaRPr lang="nl-BE" sz="2000" dirty="0">
              <a:latin typeface="Arial" panose="020B0604020202020204" pitchFamily="34" charset="0"/>
              <a:cs typeface="Arial" panose="020B0604020202020204" pitchFamily="34" charset="0"/>
            </a:endParaRPr>
          </a:p>
          <a:p>
            <a:pPr>
              <a:spcBef>
                <a:spcPct val="20000"/>
              </a:spcBef>
              <a:buClr>
                <a:schemeClr val="tx1"/>
              </a:buClr>
              <a:buSzPct val="100000"/>
              <a:buFont typeface="Wingdings" panose="05000000000000000000" pitchFamily="2" charset="2"/>
              <a:buChar char="§"/>
              <a:defRPr/>
            </a:pPr>
            <a:endParaRPr lang="nl-BE" sz="2000" dirty="0" smtClean="0">
              <a:latin typeface="Arial" panose="020B0604020202020204" pitchFamily="34" charset="0"/>
              <a:cs typeface="Arial" panose="020B0604020202020204" pitchFamily="34" charset="0"/>
            </a:endParaRPr>
          </a:p>
          <a:p>
            <a:pPr>
              <a:spcBef>
                <a:spcPct val="20000"/>
              </a:spcBef>
              <a:buClr>
                <a:schemeClr val="tx1"/>
              </a:buClr>
              <a:buSzPct val="100000"/>
              <a:buFont typeface="Wingdings" panose="05000000000000000000" pitchFamily="2" charset="2"/>
              <a:buChar char="§"/>
              <a:defRPr/>
            </a:pPr>
            <a:endParaRPr lang="nl-BE" sz="2000" dirty="0">
              <a:latin typeface="Arial" panose="020B0604020202020204" pitchFamily="34" charset="0"/>
              <a:cs typeface="Arial" panose="020B0604020202020204" pitchFamily="34" charset="0"/>
            </a:endParaRPr>
          </a:p>
          <a:p>
            <a:pPr>
              <a:spcBef>
                <a:spcPct val="20000"/>
              </a:spcBef>
              <a:buClr>
                <a:schemeClr val="tx1"/>
              </a:buClr>
              <a:buSzPct val="100000"/>
              <a:buFont typeface="Wingdings" panose="05000000000000000000" pitchFamily="2" charset="2"/>
              <a:buChar char="§"/>
              <a:defRPr/>
            </a:pPr>
            <a:endParaRPr lang="nl-BE" sz="2000" dirty="0" smtClean="0">
              <a:latin typeface="Arial" panose="020B0604020202020204" pitchFamily="34" charset="0"/>
              <a:cs typeface="Arial" panose="020B0604020202020204" pitchFamily="34" charset="0"/>
            </a:endParaRPr>
          </a:p>
          <a:p>
            <a:pPr>
              <a:spcBef>
                <a:spcPct val="20000"/>
              </a:spcBef>
              <a:buClr>
                <a:schemeClr val="tx1"/>
              </a:buClr>
              <a:buSzPct val="100000"/>
              <a:buFont typeface="Wingdings" panose="05000000000000000000" pitchFamily="2" charset="2"/>
              <a:buChar char="§"/>
              <a:defRPr/>
            </a:pPr>
            <a:endParaRPr lang="nl-BE" sz="2000" dirty="0">
              <a:latin typeface="Arial" panose="020B0604020202020204" pitchFamily="34" charset="0"/>
              <a:cs typeface="Arial" panose="020B0604020202020204" pitchFamily="34" charset="0"/>
            </a:endParaRPr>
          </a:p>
          <a:p>
            <a:pPr>
              <a:spcBef>
                <a:spcPct val="20000"/>
              </a:spcBef>
              <a:buClr>
                <a:schemeClr val="tx1"/>
              </a:buClr>
              <a:buSzPct val="100000"/>
              <a:buFont typeface="Wingdings" panose="05000000000000000000" pitchFamily="2" charset="2"/>
              <a:buChar char="§"/>
              <a:defRPr/>
            </a:pPr>
            <a:endParaRPr lang="nl-BE" sz="2000" dirty="0" smtClean="0">
              <a:latin typeface="Arial" panose="020B0604020202020204" pitchFamily="34" charset="0"/>
              <a:cs typeface="Arial" panose="020B0604020202020204" pitchFamily="34" charset="0"/>
            </a:endParaRPr>
          </a:p>
          <a:p>
            <a:pPr>
              <a:spcBef>
                <a:spcPct val="20000"/>
              </a:spcBef>
              <a:buClr>
                <a:schemeClr val="tx1"/>
              </a:buClr>
              <a:buSzPct val="100000"/>
              <a:buFont typeface="Wingdings" panose="05000000000000000000" pitchFamily="2" charset="2"/>
              <a:buChar char="§"/>
              <a:defRPr/>
            </a:pPr>
            <a:endParaRPr lang="nl-BE" sz="2000" dirty="0">
              <a:latin typeface="Arial" panose="020B0604020202020204" pitchFamily="34" charset="0"/>
              <a:cs typeface="Arial" panose="020B0604020202020204" pitchFamily="34" charset="0"/>
            </a:endParaRPr>
          </a:p>
          <a:p>
            <a:pPr>
              <a:spcBef>
                <a:spcPct val="20000"/>
              </a:spcBef>
              <a:buClr>
                <a:schemeClr val="tx1"/>
              </a:buClr>
              <a:buSzPct val="100000"/>
              <a:buFont typeface="Wingdings" panose="05000000000000000000" pitchFamily="2" charset="2"/>
              <a:buChar char="§"/>
              <a:defRPr/>
            </a:pPr>
            <a:endParaRPr lang="nl-BE" sz="2000" dirty="0" smtClean="0">
              <a:latin typeface="Arial" panose="020B0604020202020204" pitchFamily="34" charset="0"/>
              <a:cs typeface="Arial" panose="020B0604020202020204" pitchFamily="34" charset="0"/>
            </a:endParaRPr>
          </a:p>
          <a:p>
            <a:pPr>
              <a:spcBef>
                <a:spcPct val="20000"/>
              </a:spcBef>
              <a:buClr>
                <a:schemeClr val="tx1"/>
              </a:buClr>
              <a:buSzPct val="100000"/>
              <a:buFont typeface="Wingdings" panose="05000000000000000000" pitchFamily="2" charset="2"/>
              <a:buChar char="§"/>
              <a:defRPr/>
            </a:pPr>
            <a:endParaRPr lang="nl-BE" sz="2000" dirty="0">
              <a:latin typeface="Arial" panose="020B0604020202020204" pitchFamily="34" charset="0"/>
              <a:cs typeface="Arial" panose="020B0604020202020204" pitchFamily="34" charset="0"/>
            </a:endParaRPr>
          </a:p>
          <a:p>
            <a:pPr>
              <a:spcBef>
                <a:spcPct val="20000"/>
              </a:spcBef>
              <a:buClr>
                <a:schemeClr val="tx1"/>
              </a:buClr>
              <a:buSzPct val="100000"/>
              <a:buFont typeface="Wingdings" panose="05000000000000000000" pitchFamily="2" charset="2"/>
              <a:buChar char="§"/>
              <a:defRPr/>
            </a:pPr>
            <a:endParaRPr lang="nl-BE" sz="2000" dirty="0" smtClean="0">
              <a:latin typeface="Arial" panose="020B0604020202020204" pitchFamily="34" charset="0"/>
              <a:cs typeface="Arial" panose="020B0604020202020204" pitchFamily="34" charset="0"/>
            </a:endParaRPr>
          </a:p>
          <a:p>
            <a:pPr marL="0" indent="0">
              <a:spcBef>
                <a:spcPct val="20000"/>
              </a:spcBef>
              <a:buClr>
                <a:schemeClr val="tx1"/>
              </a:buClr>
              <a:buSzPct val="100000"/>
              <a:buNone/>
              <a:defRPr/>
            </a:pPr>
            <a:r>
              <a:rPr lang="nl-BE" sz="2000" dirty="0" smtClean="0">
                <a:latin typeface="Arial" panose="020B0604020202020204" pitchFamily="34" charset="0"/>
                <a:cs typeface="Arial" panose="020B0604020202020204" pitchFamily="34" charset="0"/>
                <a:sym typeface="Wingdings" panose="05000000000000000000" pitchFamily="2" charset="2"/>
              </a:rPr>
              <a:t> </a:t>
            </a:r>
            <a:r>
              <a:rPr lang="nl-BE" sz="2000" dirty="0" smtClean="0">
                <a:latin typeface="Arial" panose="020B0604020202020204" pitchFamily="34" charset="0"/>
                <a:cs typeface="Arial" panose="020B0604020202020204" pitchFamily="34" charset="0"/>
              </a:rPr>
              <a:t>Geen punten op technisch verslag; conformiteitsattest wordt wel geweigerd.</a:t>
            </a:r>
            <a:endParaRPr lang="nl-BE" sz="2000" dirty="0">
              <a:latin typeface="Arial" panose="020B0604020202020204" pitchFamily="34" charset="0"/>
              <a:cs typeface="Arial" panose="020B0604020202020204" pitchFamily="34" charset="0"/>
            </a:endParaRPr>
          </a:p>
          <a:p>
            <a:pPr marL="338400" indent="0">
              <a:buNone/>
            </a:pPr>
            <a:endParaRPr lang="nl-BE" altLang="nl-BE" dirty="0" smtClean="0"/>
          </a:p>
          <a:p>
            <a:pPr marL="338400" indent="0">
              <a:buNone/>
            </a:pPr>
            <a:endParaRPr lang="nl-BE" altLang="nl-BE" dirty="0" smtClean="0"/>
          </a:p>
        </p:txBody>
      </p:sp>
      <p:pic>
        <p:nvPicPr>
          <p:cNvPr id="4" name="Picture 2" descr="G:\Lokaal woonbeleid\IVLW Zuidrand\Woonkwaliteit\AAR\CA afgeleverd\Lindelei 20\Hercontrole\20140624 foto's\DSCI0072.JPG"/>
          <p:cNvPicPr>
            <a:picLocks noChangeAspect="1" noChangeArrowheads="1"/>
          </p:cNvPicPr>
          <p:nvPr/>
        </p:nvPicPr>
        <p:blipFill>
          <a:blip r:embed="rId3" cstate="print"/>
          <a:srcRect/>
          <a:stretch>
            <a:fillRect/>
          </a:stretch>
        </p:blipFill>
        <p:spPr bwMode="auto">
          <a:xfrm>
            <a:off x="959104" y="2204864"/>
            <a:ext cx="6371594" cy="3399881"/>
          </a:xfrm>
          <a:prstGeom prst="rect">
            <a:avLst/>
          </a:prstGeom>
          <a:noFill/>
        </p:spPr>
      </p:pic>
    </p:spTree>
    <p:extLst>
      <p:ext uri="{BB962C8B-B14F-4D97-AF65-F5344CB8AC3E}">
        <p14:creationId xmlns:p14="http://schemas.microsoft.com/office/powerpoint/2010/main" val="36557226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fade">
                                      <p:cBhvr>
                                        <p:cTn id="11" dur="500"/>
                                        <p:tgtEl>
                                          <p:spTgt spid="6">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
                                            <p:txEl>
                                              <p:pRg st="12" end="12"/>
                                            </p:txEl>
                                          </p:spTgt>
                                        </p:tgtEl>
                                        <p:attrNameLst>
                                          <p:attrName>style.visibility</p:attrName>
                                        </p:attrNameLst>
                                      </p:cBhvr>
                                      <p:to>
                                        <p:strVal val="visible"/>
                                      </p:to>
                                    </p:set>
                                    <p:animEffect transition="in" filter="fade">
                                      <p:cBhvr>
                                        <p:cTn id="16" dur="500"/>
                                        <p:tgtEl>
                                          <p:spTgt spid="6">
                                            <p:txEl>
                                              <p:pRg st="12" end="12"/>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0" y="332656"/>
            <a:ext cx="9144000" cy="648072"/>
          </a:xfrm>
          <a:prstGeom prst="rect">
            <a:avLst/>
          </a:prstGeom>
          <a:noFill/>
          <a:ln>
            <a:noFill/>
          </a:ln>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b="1">
                <a:solidFill>
                  <a:srgbClr val="BD2618"/>
                </a:solidFill>
                <a:latin typeface="+mj-lt"/>
                <a:ea typeface="+mj-ea"/>
                <a:cs typeface="+mj-cs"/>
              </a:defRPr>
            </a:lvl1pPr>
            <a:lvl2pPr algn="l" rtl="0" eaLnBrk="0" fontAlgn="base" hangingPunct="0">
              <a:spcBef>
                <a:spcPct val="0"/>
              </a:spcBef>
              <a:spcAft>
                <a:spcPct val="0"/>
              </a:spcAft>
              <a:defRPr sz="3200" b="1">
                <a:solidFill>
                  <a:srgbClr val="BD2618"/>
                </a:solidFill>
                <a:latin typeface="Lucida Sans" pitchFamily="-80" charset="0"/>
                <a:ea typeface="ＭＳ Ｐゴシック" pitchFamily="-80" charset="-128"/>
              </a:defRPr>
            </a:lvl2pPr>
            <a:lvl3pPr algn="l" rtl="0" eaLnBrk="0" fontAlgn="base" hangingPunct="0">
              <a:spcBef>
                <a:spcPct val="0"/>
              </a:spcBef>
              <a:spcAft>
                <a:spcPct val="0"/>
              </a:spcAft>
              <a:defRPr sz="3200" b="1">
                <a:solidFill>
                  <a:srgbClr val="BD2618"/>
                </a:solidFill>
                <a:latin typeface="Lucida Sans" pitchFamily="-80" charset="0"/>
                <a:ea typeface="ＭＳ Ｐゴシック" pitchFamily="-80" charset="-128"/>
              </a:defRPr>
            </a:lvl3pPr>
            <a:lvl4pPr algn="l" rtl="0" eaLnBrk="0" fontAlgn="base" hangingPunct="0">
              <a:spcBef>
                <a:spcPct val="0"/>
              </a:spcBef>
              <a:spcAft>
                <a:spcPct val="0"/>
              </a:spcAft>
              <a:defRPr sz="3200" b="1">
                <a:solidFill>
                  <a:srgbClr val="BD2618"/>
                </a:solidFill>
                <a:latin typeface="Lucida Sans" pitchFamily="-80" charset="0"/>
                <a:ea typeface="ＭＳ Ｐゴシック" pitchFamily="-80" charset="-128"/>
              </a:defRPr>
            </a:lvl4pPr>
            <a:lvl5pPr algn="l" rtl="0" eaLnBrk="0" fontAlgn="base" hangingPunct="0">
              <a:spcBef>
                <a:spcPct val="0"/>
              </a:spcBef>
              <a:spcAft>
                <a:spcPct val="0"/>
              </a:spcAft>
              <a:defRPr sz="3200" b="1">
                <a:solidFill>
                  <a:srgbClr val="BD2618"/>
                </a:solidFill>
                <a:latin typeface="Lucida Sans" pitchFamily="-80" charset="0"/>
                <a:ea typeface="ＭＳ Ｐゴシック" pitchFamily="-80" charset="-128"/>
              </a:defRPr>
            </a:lvl5pPr>
            <a:lvl6pPr marL="457200" algn="l" rtl="0" fontAlgn="base">
              <a:spcBef>
                <a:spcPct val="0"/>
              </a:spcBef>
              <a:spcAft>
                <a:spcPct val="0"/>
              </a:spcAft>
              <a:defRPr sz="3200" b="1">
                <a:solidFill>
                  <a:srgbClr val="BD2618"/>
                </a:solidFill>
                <a:latin typeface="Lucida Sans" pitchFamily="-80" charset="0"/>
                <a:ea typeface="ＭＳ Ｐゴシック" pitchFamily="-80" charset="-128"/>
              </a:defRPr>
            </a:lvl6pPr>
            <a:lvl7pPr marL="914400" algn="l" rtl="0" fontAlgn="base">
              <a:spcBef>
                <a:spcPct val="0"/>
              </a:spcBef>
              <a:spcAft>
                <a:spcPct val="0"/>
              </a:spcAft>
              <a:defRPr sz="3200" b="1">
                <a:solidFill>
                  <a:srgbClr val="BD2618"/>
                </a:solidFill>
                <a:latin typeface="Lucida Sans" pitchFamily="-80" charset="0"/>
                <a:ea typeface="ＭＳ Ｐゴシック" pitchFamily="-80" charset="-128"/>
              </a:defRPr>
            </a:lvl7pPr>
            <a:lvl8pPr marL="1371600" algn="l" rtl="0" fontAlgn="base">
              <a:spcBef>
                <a:spcPct val="0"/>
              </a:spcBef>
              <a:spcAft>
                <a:spcPct val="0"/>
              </a:spcAft>
              <a:defRPr sz="3200" b="1">
                <a:solidFill>
                  <a:srgbClr val="BD2618"/>
                </a:solidFill>
                <a:latin typeface="Lucida Sans" pitchFamily="-80" charset="0"/>
                <a:ea typeface="ＭＳ Ｐゴシック" pitchFamily="-80" charset="-128"/>
              </a:defRPr>
            </a:lvl8pPr>
            <a:lvl9pPr marL="1828800" algn="l" rtl="0" fontAlgn="base">
              <a:spcBef>
                <a:spcPct val="0"/>
              </a:spcBef>
              <a:spcAft>
                <a:spcPct val="0"/>
              </a:spcAft>
              <a:defRPr sz="3200" b="1">
                <a:solidFill>
                  <a:srgbClr val="BD2618"/>
                </a:solidFill>
                <a:latin typeface="Lucida Sans" pitchFamily="-80" charset="0"/>
                <a:ea typeface="ＭＳ Ｐゴシック" pitchFamily="-80" charset="-128"/>
              </a:defRPr>
            </a:lvl9pPr>
          </a:lstStyle>
          <a:p>
            <a:pPr>
              <a:tabLst>
                <a:tab pos="714375" algn="l"/>
              </a:tabLst>
            </a:pPr>
            <a:r>
              <a:rPr lang="nl-BE" dirty="0" smtClean="0"/>
              <a:t>	 </a:t>
            </a:r>
            <a:r>
              <a:rPr lang="nl-BE" dirty="0" smtClean="0">
                <a:solidFill>
                  <a:srgbClr val="1B5D48"/>
                </a:solidFill>
                <a:latin typeface="Arial" panose="020B0604020202020204" pitchFamily="34" charset="0"/>
                <a:cs typeface="Arial" panose="020B0604020202020204" pitchFamily="34" charset="0"/>
              </a:rPr>
              <a:t>Oppervlaktenormen (bezetting)</a:t>
            </a:r>
            <a:endParaRPr lang="nl-BE" dirty="0">
              <a:solidFill>
                <a:srgbClr val="1B5D48"/>
              </a:solidFill>
              <a:latin typeface="Arial" panose="020B0604020202020204" pitchFamily="34" charset="0"/>
              <a:cs typeface="Arial" panose="020B0604020202020204" pitchFamily="34" charset="0"/>
            </a:endParaRPr>
          </a:p>
        </p:txBody>
      </p:sp>
      <p:sp>
        <p:nvSpPr>
          <p:cNvPr id="3" name="Tijdelijke aanduiding voor inhoud 2"/>
          <p:cNvSpPr>
            <a:spLocks noGrp="1"/>
          </p:cNvSpPr>
          <p:nvPr>
            <p:ph idx="1"/>
          </p:nvPr>
        </p:nvSpPr>
        <p:spPr>
          <a:xfrm>
            <a:off x="959370" y="944880"/>
            <a:ext cx="7752630" cy="4643260"/>
          </a:xfrm>
        </p:spPr>
        <p:txBody>
          <a:bodyPr/>
          <a:lstStyle/>
          <a:p>
            <a:pPr>
              <a:buFont typeface="Wingdings" panose="05000000000000000000" pitchFamily="2" charset="2"/>
              <a:buChar char="§"/>
            </a:pPr>
            <a:r>
              <a:rPr lang="nl-BE" sz="1800" b="1" dirty="0" smtClean="0">
                <a:latin typeface="Arial" panose="020B0604020202020204" pitchFamily="34" charset="0"/>
                <a:cs typeface="Arial" panose="020B0604020202020204" pitchFamily="34" charset="0"/>
              </a:rPr>
              <a:t>Begrip “netto-vloeroppervlakte”</a:t>
            </a:r>
          </a:p>
          <a:p>
            <a:pPr lvl="1">
              <a:buFont typeface="Wingdings" panose="05000000000000000000" pitchFamily="2" charset="2"/>
              <a:buChar char="§"/>
            </a:pPr>
            <a:r>
              <a:rPr lang="nl-BE" sz="1800" dirty="0" smtClean="0">
                <a:solidFill>
                  <a:schemeClr val="tx1"/>
                </a:solidFill>
                <a:latin typeface="Arial" panose="020B0604020202020204" pitchFamily="34" charset="0"/>
                <a:cs typeface="Arial" panose="020B0604020202020204" pitchFamily="34" charset="0"/>
              </a:rPr>
              <a:t>enkel woonlokalen (living, keuken, slaapkamers en badkamer) van minstens 4 m²</a:t>
            </a:r>
          </a:p>
          <a:p>
            <a:pPr lvl="1">
              <a:buFont typeface="Wingdings" panose="05000000000000000000" pitchFamily="2" charset="2"/>
              <a:buChar char="§"/>
            </a:pPr>
            <a:r>
              <a:rPr lang="nl-BE" sz="1800" dirty="0" smtClean="0">
                <a:solidFill>
                  <a:schemeClr val="tx1"/>
                </a:solidFill>
                <a:latin typeface="Arial" panose="020B0604020202020204" pitchFamily="34" charset="0"/>
                <a:cs typeface="Arial" panose="020B0604020202020204" pitchFamily="34" charset="0"/>
              </a:rPr>
              <a:t>Plafond minstens 2,20 m hoog (met afwijkingen voor hellende daken, dan telt alles boven de 1,8 m)</a:t>
            </a:r>
          </a:p>
          <a:p>
            <a:pPr lvl="1">
              <a:buFont typeface="Wingdings" panose="05000000000000000000" pitchFamily="2" charset="2"/>
              <a:buChar char="§"/>
            </a:pPr>
            <a:endParaRPr lang="nl-BE" sz="1800" b="1" dirty="0" smtClean="0">
              <a:solidFill>
                <a:schemeClr val="tx1"/>
              </a:solidFill>
              <a:latin typeface="Arial" panose="020B0604020202020204" pitchFamily="34" charset="0"/>
              <a:cs typeface="Arial" panose="020B0604020202020204" pitchFamily="34" charset="0"/>
            </a:endParaRPr>
          </a:p>
          <a:p>
            <a:pPr>
              <a:buFont typeface="Wingdings" panose="05000000000000000000" pitchFamily="2" charset="2"/>
              <a:buChar char="§"/>
            </a:pPr>
            <a:r>
              <a:rPr lang="nl-BE" sz="1800" b="1" dirty="0" smtClean="0">
                <a:latin typeface="Arial" panose="020B0604020202020204" pitchFamily="34" charset="0"/>
                <a:cs typeface="Arial" panose="020B0604020202020204" pitchFamily="34" charset="0"/>
              </a:rPr>
              <a:t>Absoluut minimum voor zelfstandige woning : 18m²</a:t>
            </a:r>
          </a:p>
          <a:p>
            <a:pPr lvl="1">
              <a:buFont typeface="Wingdings" panose="05000000000000000000" pitchFamily="2" charset="2"/>
              <a:buChar char="§"/>
            </a:pPr>
            <a:r>
              <a:rPr lang="nl-BE" sz="1800" dirty="0" smtClean="0">
                <a:solidFill>
                  <a:schemeClr val="tx1"/>
                </a:solidFill>
                <a:latin typeface="Arial" panose="020B0604020202020204" pitchFamily="34" charset="0"/>
                <a:cs typeface="Arial" panose="020B0604020202020204" pitchFamily="34" charset="0"/>
              </a:rPr>
              <a:t>indien &lt; 18m² : ongeschikt</a:t>
            </a:r>
          </a:p>
          <a:p>
            <a:pPr lvl="1">
              <a:buFont typeface="Wingdings" panose="05000000000000000000" pitchFamily="2" charset="2"/>
              <a:buChar char="§"/>
            </a:pPr>
            <a:endParaRPr lang="nl-BE" sz="1800" dirty="0" smtClean="0">
              <a:solidFill>
                <a:schemeClr val="tx1"/>
              </a:solidFill>
              <a:latin typeface="Arial" panose="020B0604020202020204" pitchFamily="34" charset="0"/>
              <a:cs typeface="Arial" panose="020B0604020202020204" pitchFamily="34" charset="0"/>
            </a:endParaRPr>
          </a:p>
          <a:p>
            <a:pPr>
              <a:buFont typeface="Wingdings" panose="05000000000000000000" pitchFamily="2" charset="2"/>
              <a:buChar char="§"/>
            </a:pPr>
            <a:r>
              <a:rPr lang="nl-BE" sz="1800" b="1" dirty="0" smtClean="0">
                <a:latin typeface="Arial" panose="020B0604020202020204" pitchFamily="34" charset="0"/>
                <a:cs typeface="Arial" panose="020B0604020202020204" pitchFamily="34" charset="0"/>
              </a:rPr>
              <a:t>Bezettingsnorm </a:t>
            </a:r>
            <a:r>
              <a:rPr lang="nl-BE" sz="1800" dirty="0" smtClean="0">
                <a:latin typeface="Arial" panose="020B0604020202020204" pitchFamily="34" charset="0"/>
                <a:cs typeface="Arial" panose="020B0604020202020204" pitchFamily="34" charset="0"/>
              </a:rPr>
              <a:t>: </a:t>
            </a:r>
          </a:p>
          <a:p>
            <a:endParaRPr lang="nl-BE" dirty="0" smtClean="0"/>
          </a:p>
          <a:p>
            <a:pPr lvl="1"/>
            <a:endParaRPr lang="nl-BE" dirty="0" smtClean="0"/>
          </a:p>
          <a:p>
            <a:pPr lvl="1"/>
            <a:endParaRPr lang="nl-BE" dirty="0"/>
          </a:p>
        </p:txBody>
      </p:sp>
      <p:pic>
        <p:nvPicPr>
          <p:cNvPr id="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668" y="3481550"/>
            <a:ext cx="8271529" cy="3373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04007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rotWithShape="1">
          <a:blip r:embed="rId3">
            <a:extLst>
              <a:ext uri="{28A0092B-C50C-407E-A947-70E740481C1C}">
                <a14:useLocalDpi xmlns:a14="http://schemas.microsoft.com/office/drawing/2010/main" val="0"/>
              </a:ext>
            </a:extLst>
          </a:blip>
          <a:srcRect l="887" r="887"/>
          <a:stretch/>
        </p:blipFill>
        <p:spPr>
          <a:xfrm>
            <a:off x="5284979" y="836712"/>
            <a:ext cx="3816424" cy="5377687"/>
          </a:xfrm>
          <a:prstGeom prst="rect">
            <a:avLst/>
          </a:prstGeom>
        </p:spPr>
      </p:pic>
      <p:sp>
        <p:nvSpPr>
          <p:cNvPr id="5126" name="Rectangle 3"/>
          <p:cNvSpPr>
            <a:spLocks noGrp="1" noChangeArrowheads="1"/>
          </p:cNvSpPr>
          <p:nvPr>
            <p:ph type="body" idx="1"/>
          </p:nvPr>
        </p:nvSpPr>
        <p:spPr>
          <a:xfrm>
            <a:off x="457200" y="1196752"/>
            <a:ext cx="4978896" cy="45259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spcBef>
                <a:spcPct val="35000"/>
              </a:spcBef>
              <a:tabLst>
                <a:tab pos="358775" algn="l"/>
              </a:tabLst>
            </a:pPr>
            <a:r>
              <a:rPr lang="nl-BE" sz="2400" dirty="0" smtClean="0"/>
              <a:t>Energieprestatiecertificaat (EPC)</a:t>
            </a:r>
          </a:p>
          <a:p>
            <a:pPr>
              <a:spcBef>
                <a:spcPct val="35000"/>
              </a:spcBef>
              <a:tabLst>
                <a:tab pos="358775" algn="l"/>
              </a:tabLst>
            </a:pPr>
            <a:r>
              <a:rPr lang="nl-BE" sz="2400" dirty="0" smtClean="0"/>
              <a:t>Affichering huurprijs en gemeenschappelijke lasten</a:t>
            </a:r>
          </a:p>
          <a:p>
            <a:pPr>
              <a:spcBef>
                <a:spcPct val="35000"/>
              </a:spcBef>
              <a:tabLst>
                <a:tab pos="358775" algn="l"/>
              </a:tabLst>
            </a:pPr>
            <a:r>
              <a:rPr lang="nl-BE" sz="2400" dirty="0" smtClean="0"/>
              <a:t>EPC afficheren: etalage makelaar/krant/…</a:t>
            </a:r>
          </a:p>
          <a:p>
            <a:pPr>
              <a:spcBef>
                <a:spcPct val="35000"/>
              </a:spcBef>
              <a:tabLst>
                <a:tab pos="358775" algn="l"/>
              </a:tabLst>
            </a:pPr>
            <a:r>
              <a:rPr lang="nl-BE" sz="2400" dirty="0" smtClean="0"/>
              <a:t>Registratie </a:t>
            </a:r>
            <a:r>
              <a:rPr lang="nl-BE" sz="2400" dirty="0" err="1" smtClean="0"/>
              <a:t>huurcontr</a:t>
            </a:r>
            <a:r>
              <a:rPr lang="nl-BE" sz="2400" dirty="0" smtClean="0"/>
              <a:t>. (</a:t>
            </a:r>
            <a:r>
              <a:rPr lang="nl-BE" sz="2400" dirty="0" err="1" smtClean="0"/>
              <a:t>Myrent</a:t>
            </a:r>
            <a:r>
              <a:rPr lang="nl-BE" sz="2400" dirty="0" smtClean="0"/>
              <a:t>)</a:t>
            </a:r>
            <a:endParaRPr lang="nl-BE" sz="2800" dirty="0"/>
          </a:p>
          <a:p>
            <a:pPr>
              <a:spcBef>
                <a:spcPct val="35000"/>
              </a:spcBef>
              <a:tabLst>
                <a:tab pos="358775" algn="l"/>
              </a:tabLst>
            </a:pPr>
            <a:endParaRPr lang="nl-BE" sz="2800" dirty="0" smtClean="0"/>
          </a:p>
          <a:p>
            <a:pPr marL="0" indent="0">
              <a:spcBef>
                <a:spcPct val="35000"/>
              </a:spcBef>
              <a:buNone/>
              <a:tabLst>
                <a:tab pos="358775" algn="l"/>
              </a:tabLst>
            </a:pPr>
            <a:endParaRPr lang="nl-BE" sz="2800" dirty="0" smtClean="0"/>
          </a:p>
        </p:txBody>
      </p:sp>
      <p:sp>
        <p:nvSpPr>
          <p:cNvPr id="2" name="Tijdelijke aanduiding voor datum 1"/>
          <p:cNvSpPr>
            <a:spLocks noGrp="1"/>
          </p:cNvSpPr>
          <p:nvPr>
            <p:ph type="dt" sz="half" idx="10"/>
          </p:nvPr>
        </p:nvSpPr>
        <p:spPr/>
        <p:txBody>
          <a:bodyPr/>
          <a:lstStyle/>
          <a:p>
            <a:r>
              <a:rPr lang="nl-BE" smtClean="0"/>
              <a:t>29/11/2016</a:t>
            </a:r>
            <a:endParaRPr lang="nl-NL"/>
          </a:p>
        </p:txBody>
      </p:sp>
      <p:pic>
        <p:nvPicPr>
          <p:cNvPr id="11" name="Afbeelding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3568" y="4005063"/>
            <a:ext cx="3992654" cy="2758561"/>
          </a:xfrm>
          <a:prstGeom prst="rect">
            <a:avLst/>
          </a:prstGeom>
        </p:spPr>
      </p:pic>
      <p:sp>
        <p:nvSpPr>
          <p:cNvPr id="8" name="Rectangle 2"/>
          <p:cNvSpPr txBox="1">
            <a:spLocks noChangeArrowheads="1"/>
          </p:cNvSpPr>
          <p:nvPr/>
        </p:nvSpPr>
        <p:spPr bwMode="auto">
          <a:xfrm>
            <a:off x="-27980" y="332656"/>
            <a:ext cx="9144000" cy="648072"/>
          </a:xfrm>
          <a:prstGeom prst="rect">
            <a:avLst/>
          </a:prstGeom>
          <a:noFill/>
          <a:ln>
            <a:noFill/>
          </a:ln>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b="1">
                <a:solidFill>
                  <a:srgbClr val="BD2618"/>
                </a:solidFill>
                <a:latin typeface="+mj-lt"/>
                <a:ea typeface="+mj-ea"/>
                <a:cs typeface="+mj-cs"/>
              </a:defRPr>
            </a:lvl1pPr>
            <a:lvl2pPr algn="l" rtl="0" eaLnBrk="0" fontAlgn="base" hangingPunct="0">
              <a:spcBef>
                <a:spcPct val="0"/>
              </a:spcBef>
              <a:spcAft>
                <a:spcPct val="0"/>
              </a:spcAft>
              <a:defRPr sz="3200" b="1">
                <a:solidFill>
                  <a:srgbClr val="BD2618"/>
                </a:solidFill>
                <a:latin typeface="Lucida Sans" pitchFamily="-80" charset="0"/>
                <a:ea typeface="ＭＳ Ｐゴシック" pitchFamily="-80" charset="-128"/>
              </a:defRPr>
            </a:lvl2pPr>
            <a:lvl3pPr algn="l" rtl="0" eaLnBrk="0" fontAlgn="base" hangingPunct="0">
              <a:spcBef>
                <a:spcPct val="0"/>
              </a:spcBef>
              <a:spcAft>
                <a:spcPct val="0"/>
              </a:spcAft>
              <a:defRPr sz="3200" b="1">
                <a:solidFill>
                  <a:srgbClr val="BD2618"/>
                </a:solidFill>
                <a:latin typeface="Lucida Sans" pitchFamily="-80" charset="0"/>
                <a:ea typeface="ＭＳ Ｐゴシック" pitchFamily="-80" charset="-128"/>
              </a:defRPr>
            </a:lvl3pPr>
            <a:lvl4pPr algn="l" rtl="0" eaLnBrk="0" fontAlgn="base" hangingPunct="0">
              <a:spcBef>
                <a:spcPct val="0"/>
              </a:spcBef>
              <a:spcAft>
                <a:spcPct val="0"/>
              </a:spcAft>
              <a:defRPr sz="3200" b="1">
                <a:solidFill>
                  <a:srgbClr val="BD2618"/>
                </a:solidFill>
                <a:latin typeface="Lucida Sans" pitchFamily="-80" charset="0"/>
                <a:ea typeface="ＭＳ Ｐゴシック" pitchFamily="-80" charset="-128"/>
              </a:defRPr>
            </a:lvl4pPr>
            <a:lvl5pPr algn="l" rtl="0" eaLnBrk="0" fontAlgn="base" hangingPunct="0">
              <a:spcBef>
                <a:spcPct val="0"/>
              </a:spcBef>
              <a:spcAft>
                <a:spcPct val="0"/>
              </a:spcAft>
              <a:defRPr sz="3200" b="1">
                <a:solidFill>
                  <a:srgbClr val="BD2618"/>
                </a:solidFill>
                <a:latin typeface="Lucida Sans" pitchFamily="-80" charset="0"/>
                <a:ea typeface="ＭＳ Ｐゴシック" pitchFamily="-80" charset="-128"/>
              </a:defRPr>
            </a:lvl5pPr>
            <a:lvl6pPr marL="457200" algn="l" rtl="0" fontAlgn="base">
              <a:spcBef>
                <a:spcPct val="0"/>
              </a:spcBef>
              <a:spcAft>
                <a:spcPct val="0"/>
              </a:spcAft>
              <a:defRPr sz="3200" b="1">
                <a:solidFill>
                  <a:srgbClr val="BD2618"/>
                </a:solidFill>
                <a:latin typeface="Lucida Sans" pitchFamily="-80" charset="0"/>
                <a:ea typeface="ＭＳ Ｐゴシック" pitchFamily="-80" charset="-128"/>
              </a:defRPr>
            </a:lvl6pPr>
            <a:lvl7pPr marL="914400" algn="l" rtl="0" fontAlgn="base">
              <a:spcBef>
                <a:spcPct val="0"/>
              </a:spcBef>
              <a:spcAft>
                <a:spcPct val="0"/>
              </a:spcAft>
              <a:defRPr sz="3200" b="1">
                <a:solidFill>
                  <a:srgbClr val="BD2618"/>
                </a:solidFill>
                <a:latin typeface="Lucida Sans" pitchFamily="-80" charset="0"/>
                <a:ea typeface="ＭＳ Ｐゴシック" pitchFamily="-80" charset="-128"/>
              </a:defRPr>
            </a:lvl7pPr>
            <a:lvl8pPr marL="1371600" algn="l" rtl="0" fontAlgn="base">
              <a:spcBef>
                <a:spcPct val="0"/>
              </a:spcBef>
              <a:spcAft>
                <a:spcPct val="0"/>
              </a:spcAft>
              <a:defRPr sz="3200" b="1">
                <a:solidFill>
                  <a:srgbClr val="BD2618"/>
                </a:solidFill>
                <a:latin typeface="Lucida Sans" pitchFamily="-80" charset="0"/>
                <a:ea typeface="ＭＳ Ｐゴシック" pitchFamily="-80" charset="-128"/>
              </a:defRPr>
            </a:lvl8pPr>
            <a:lvl9pPr marL="1828800" algn="l" rtl="0" fontAlgn="base">
              <a:spcBef>
                <a:spcPct val="0"/>
              </a:spcBef>
              <a:spcAft>
                <a:spcPct val="0"/>
              </a:spcAft>
              <a:defRPr sz="3200" b="1">
                <a:solidFill>
                  <a:srgbClr val="BD2618"/>
                </a:solidFill>
                <a:latin typeface="Lucida Sans" pitchFamily="-80" charset="0"/>
                <a:ea typeface="ＭＳ Ｐゴシック" pitchFamily="-80" charset="-128"/>
              </a:defRPr>
            </a:lvl9pPr>
          </a:lstStyle>
          <a:p>
            <a:pPr>
              <a:tabLst>
                <a:tab pos="714375" algn="l"/>
              </a:tabLst>
            </a:pPr>
            <a:r>
              <a:rPr lang="nl-BE" dirty="0" smtClean="0"/>
              <a:t>	</a:t>
            </a:r>
            <a:r>
              <a:rPr lang="nl-BE" dirty="0" smtClean="0">
                <a:latin typeface="Arial" panose="020B0604020202020204" pitchFamily="34" charset="0"/>
                <a:cs typeface="Arial" panose="020B0604020202020204" pitchFamily="34" charset="0"/>
              </a:rPr>
              <a:t> </a:t>
            </a:r>
            <a:r>
              <a:rPr lang="nl-BE" dirty="0" smtClean="0">
                <a:solidFill>
                  <a:srgbClr val="1B5D48"/>
                </a:solidFill>
                <a:latin typeface="Arial" panose="020B0604020202020204" pitchFamily="34" charset="0"/>
                <a:cs typeface="Arial" panose="020B0604020202020204" pitchFamily="34" charset="0"/>
              </a:rPr>
              <a:t>Andere verplichtingen</a:t>
            </a:r>
            <a:endParaRPr lang="nl-BE" dirty="0">
              <a:solidFill>
                <a:srgbClr val="1B5D4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794510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Tijdelijke aanduiding voor dianummer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AD12C69-C521-493D-8CFB-4E2A35915075}" type="slidenum">
              <a:rPr lang="nl-NL"/>
              <a:pPr eaLnBrk="1" hangingPunct="1"/>
              <a:t>25</a:t>
            </a:fld>
            <a:endParaRPr lang="nl-NL" dirty="0"/>
          </a:p>
        </p:txBody>
      </p:sp>
      <p:sp>
        <p:nvSpPr>
          <p:cNvPr id="5125" name="Rectangle 2"/>
          <p:cNvSpPr>
            <a:spLocks noGrp="1" noChangeArrowheads="1"/>
          </p:cNvSpPr>
          <p:nvPr>
            <p:ph type="title"/>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r>
              <a:rPr lang="nl-BE" sz="4000" b="1" dirty="0" smtClean="0"/>
              <a:t>Conformiteitsattest</a:t>
            </a:r>
          </a:p>
        </p:txBody>
      </p:sp>
      <p:sp>
        <p:nvSpPr>
          <p:cNvPr id="5126" name="Rectangle 3"/>
          <p:cNvSpPr>
            <a:spLocks noGrp="1" noChangeArrowheads="1"/>
          </p:cNvSpPr>
          <p:nvPr>
            <p:ph type="body" idx="1"/>
          </p:nvPr>
        </p:nvSpPr>
        <p:spPr>
          <a:xfrm>
            <a:off x="457200" y="1412776"/>
            <a:ext cx="8507413" cy="4824536"/>
          </a:xfrm>
          <a:ln w="9525">
            <a:no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indent="0">
              <a:spcBef>
                <a:spcPts val="0"/>
              </a:spcBef>
              <a:spcAft>
                <a:spcPts val="600"/>
              </a:spcAft>
              <a:buNone/>
              <a:tabLst>
                <a:tab pos="358775" algn="l"/>
              </a:tabLst>
            </a:pPr>
            <a:r>
              <a:rPr lang="nl-BE" sz="2800" dirty="0" smtClean="0"/>
              <a:t>= attest dat aantoont dat de woning aan de </a:t>
            </a:r>
            <a:r>
              <a:rPr lang="nl-BE" sz="2800" b="1" dirty="0" smtClean="0"/>
              <a:t>minimale veiligheids- en kwaliteitsnormen</a:t>
            </a:r>
            <a:r>
              <a:rPr lang="nl-BE" sz="2800" dirty="0" smtClean="0"/>
              <a:t> van de Vlaamse Wooncode voldoet.</a:t>
            </a:r>
          </a:p>
          <a:p>
            <a:pPr>
              <a:spcBef>
                <a:spcPts val="0"/>
              </a:spcBef>
              <a:spcAft>
                <a:spcPts val="600"/>
              </a:spcAft>
              <a:buFont typeface="Arial" panose="020B0604020202020204" pitchFamily="34" charset="0"/>
              <a:buChar char="→"/>
              <a:tabLst>
                <a:tab pos="444500" algn="l"/>
              </a:tabLst>
            </a:pPr>
            <a:r>
              <a:rPr lang="nl-BE" sz="2800" dirty="0" smtClean="0"/>
              <a:t>	absolute minimumnormen (0 tot 14 strafpunten)</a:t>
            </a:r>
          </a:p>
          <a:p>
            <a:pPr marL="444500" indent="-444500">
              <a:spcBef>
                <a:spcPts val="0"/>
              </a:spcBef>
              <a:spcAft>
                <a:spcPts val="600"/>
              </a:spcAft>
              <a:buFont typeface="Arial" panose="020B0604020202020204" pitchFamily="34" charset="0"/>
              <a:buChar char="→"/>
              <a:tabLst>
                <a:tab pos="444500" algn="l"/>
              </a:tabLst>
            </a:pPr>
            <a:r>
              <a:rPr lang="nl-BE" sz="2800" dirty="0" smtClean="0"/>
              <a:t>geen grote luxe, maar veilige en gezonde woningen met basiscomfort</a:t>
            </a:r>
          </a:p>
          <a:p>
            <a:pPr marL="0" indent="0">
              <a:spcBef>
                <a:spcPts val="0"/>
              </a:spcBef>
              <a:spcAft>
                <a:spcPts val="600"/>
              </a:spcAft>
              <a:buNone/>
              <a:tabLst>
                <a:tab pos="444500" algn="l"/>
              </a:tabLst>
            </a:pPr>
            <a:endParaRPr lang="nl-BE" sz="2800" dirty="0" smtClean="0"/>
          </a:p>
          <a:p>
            <a:pPr marL="0" indent="0">
              <a:spcBef>
                <a:spcPts val="0"/>
              </a:spcBef>
              <a:spcAft>
                <a:spcPts val="600"/>
              </a:spcAft>
              <a:buNone/>
              <a:tabLst>
                <a:tab pos="358775" algn="l"/>
              </a:tabLst>
            </a:pPr>
            <a:r>
              <a:rPr lang="nl-BE" sz="2800" dirty="0" smtClean="0"/>
              <a:t>≠ plaatsbeschrijving: visuele vaststelling van toestand van woning (bv. gebroken tegels)</a:t>
            </a:r>
          </a:p>
          <a:p>
            <a:pPr marL="400050" lvl="1" indent="0">
              <a:spcBef>
                <a:spcPts val="0"/>
              </a:spcBef>
              <a:spcAft>
                <a:spcPts val="600"/>
              </a:spcAft>
              <a:buNone/>
              <a:tabLst>
                <a:tab pos="358775" algn="l"/>
              </a:tabLst>
            </a:pPr>
            <a:endParaRPr lang="nl-BE" sz="2400" dirty="0"/>
          </a:p>
        </p:txBody>
      </p:sp>
      <p:sp>
        <p:nvSpPr>
          <p:cNvPr id="2" name="Tijdelijke aanduiding voor datum 1"/>
          <p:cNvSpPr>
            <a:spLocks noGrp="1"/>
          </p:cNvSpPr>
          <p:nvPr>
            <p:ph type="dt" sz="half" idx="10"/>
          </p:nvPr>
        </p:nvSpPr>
        <p:spPr/>
        <p:txBody>
          <a:bodyPr/>
          <a:lstStyle/>
          <a:p>
            <a:fld id="{91084EE7-6C0D-4BE6-9445-562BA34A5559}" type="datetime1">
              <a:rPr lang="nl-BE" smtClean="0"/>
              <a:t>21/10/2019</a:t>
            </a:fld>
            <a:endParaRPr lang="nl-NL" dirty="0"/>
          </a:p>
        </p:txBody>
      </p:sp>
    </p:spTree>
    <p:extLst>
      <p:ext uri="{BB962C8B-B14F-4D97-AF65-F5344CB8AC3E}">
        <p14:creationId xmlns:p14="http://schemas.microsoft.com/office/powerpoint/2010/main" val="33815281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Tijdelijke aanduiding voor dianummer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AD12C69-C521-493D-8CFB-4E2A35915075}" type="slidenum">
              <a:rPr lang="nl-NL"/>
              <a:pPr eaLnBrk="1" hangingPunct="1"/>
              <a:t>26</a:t>
            </a:fld>
            <a:endParaRPr lang="nl-NL" dirty="0"/>
          </a:p>
        </p:txBody>
      </p:sp>
      <p:sp>
        <p:nvSpPr>
          <p:cNvPr id="5125" name="Rectangle 2"/>
          <p:cNvSpPr>
            <a:spLocks noGrp="1" noChangeArrowheads="1"/>
          </p:cNvSpPr>
          <p:nvPr>
            <p:ph type="title"/>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r>
              <a:rPr lang="nl-BE" sz="4000" b="1" dirty="0" smtClean="0"/>
              <a:t>Conformiteitsattest: procedure</a:t>
            </a:r>
          </a:p>
        </p:txBody>
      </p:sp>
      <p:sp>
        <p:nvSpPr>
          <p:cNvPr id="5126" name="Rectangle 3"/>
          <p:cNvSpPr>
            <a:spLocks noGrp="1" noChangeArrowheads="1"/>
          </p:cNvSpPr>
          <p:nvPr>
            <p:ph type="body" idx="1"/>
          </p:nvPr>
        </p:nvSpPr>
        <p:spPr>
          <a:xfrm>
            <a:off x="457200" y="1412776"/>
            <a:ext cx="8507413" cy="4824536"/>
          </a:xfrm>
          <a:ln w="9525">
            <a:no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indent="0">
              <a:spcBef>
                <a:spcPts val="0"/>
              </a:spcBef>
              <a:spcAft>
                <a:spcPts val="600"/>
              </a:spcAft>
              <a:buNone/>
              <a:tabLst>
                <a:tab pos="358775" algn="l"/>
              </a:tabLst>
            </a:pPr>
            <a:r>
              <a:rPr lang="nl-BE" sz="2600" dirty="0" smtClean="0"/>
              <a:t>Aanvragen: gemeente (huisvestingsambtenaar)</a:t>
            </a:r>
          </a:p>
          <a:p>
            <a:pPr marL="0" indent="0">
              <a:spcBef>
                <a:spcPts val="0"/>
              </a:spcBef>
              <a:spcAft>
                <a:spcPts val="600"/>
              </a:spcAft>
              <a:buNone/>
              <a:tabLst>
                <a:tab pos="358775" algn="l"/>
              </a:tabLst>
            </a:pPr>
            <a:r>
              <a:rPr lang="nl-BE" sz="2600" dirty="0" smtClean="0"/>
              <a:t>In overleg wordt een datum vastgelegd voor een conformiteitsonderzoek: </a:t>
            </a:r>
          </a:p>
          <a:p>
            <a:pPr>
              <a:spcBef>
                <a:spcPts val="0"/>
              </a:spcBef>
              <a:spcAft>
                <a:spcPts val="600"/>
              </a:spcAft>
              <a:buFont typeface="Arial" panose="020B0604020202020204" pitchFamily="34" charset="0"/>
              <a:buChar char="‒"/>
              <a:tabLst>
                <a:tab pos="358775" algn="l"/>
              </a:tabLst>
            </a:pPr>
            <a:r>
              <a:rPr lang="nl-BE" sz="2200" dirty="0"/>
              <a:t>Gebeurt aan de hand van </a:t>
            </a:r>
            <a:r>
              <a:rPr lang="nl-BE" sz="2200" dirty="0" smtClean="0"/>
              <a:t>hetzelfde technisch verslag als woningonderzoek</a:t>
            </a:r>
            <a:endParaRPr lang="nl-BE" sz="2200" dirty="0"/>
          </a:p>
          <a:p>
            <a:pPr marL="0" indent="0">
              <a:spcBef>
                <a:spcPts val="0"/>
              </a:spcBef>
              <a:spcAft>
                <a:spcPts val="600"/>
              </a:spcAft>
              <a:buNone/>
              <a:tabLst>
                <a:tab pos="358775" algn="l"/>
              </a:tabLst>
            </a:pPr>
            <a:r>
              <a:rPr lang="nl-BE" sz="2200" dirty="0" smtClean="0"/>
              <a:t>    = Checklist </a:t>
            </a:r>
            <a:r>
              <a:rPr lang="nl-BE" sz="2200" dirty="0"/>
              <a:t>van gebreken, gekoppeld aan </a:t>
            </a:r>
            <a:r>
              <a:rPr lang="nl-BE" sz="2200" dirty="0" smtClean="0"/>
              <a:t>punten</a:t>
            </a:r>
            <a:r>
              <a:rPr lang="nl-BE" sz="2200" dirty="0"/>
              <a:t>.</a:t>
            </a:r>
          </a:p>
          <a:p>
            <a:pPr marL="0" indent="0">
              <a:spcBef>
                <a:spcPts val="0"/>
              </a:spcBef>
              <a:spcAft>
                <a:spcPts val="600"/>
              </a:spcAft>
              <a:buNone/>
              <a:tabLst>
                <a:tab pos="358775" algn="l"/>
              </a:tabLst>
            </a:pPr>
            <a:endParaRPr lang="nl-BE" sz="2200" dirty="0" smtClean="0"/>
          </a:p>
          <a:p>
            <a:pPr marL="457200" lvl="1" indent="0">
              <a:spcBef>
                <a:spcPts val="0"/>
              </a:spcBef>
              <a:spcAft>
                <a:spcPts val="600"/>
              </a:spcAft>
              <a:buNone/>
              <a:tabLst>
                <a:tab pos="358775" algn="l"/>
              </a:tabLst>
            </a:pPr>
            <a:r>
              <a:rPr lang="nl-BE" sz="1800" dirty="0" smtClean="0"/>
              <a:t>&lt;</a:t>
            </a:r>
            <a:r>
              <a:rPr lang="nl-BE" sz="1800" dirty="0"/>
              <a:t>15 </a:t>
            </a:r>
            <a:r>
              <a:rPr lang="nl-BE" sz="1800" dirty="0" smtClean="0"/>
              <a:t>punten: </a:t>
            </a:r>
            <a:r>
              <a:rPr lang="nl-BE" sz="1800" dirty="0"/>
              <a:t>woning is conform (CA)</a:t>
            </a:r>
          </a:p>
          <a:p>
            <a:pPr marL="457200" lvl="1" indent="0">
              <a:spcBef>
                <a:spcPts val="0"/>
              </a:spcBef>
              <a:spcAft>
                <a:spcPts val="600"/>
              </a:spcAft>
              <a:buNone/>
              <a:tabLst>
                <a:tab pos="358775" algn="l"/>
              </a:tabLst>
            </a:pPr>
            <a:r>
              <a:rPr lang="nl-BE" sz="1800" dirty="0"/>
              <a:t>≥15 </a:t>
            </a:r>
            <a:r>
              <a:rPr lang="nl-BE" sz="1800" dirty="0" smtClean="0"/>
              <a:t>punten: </a:t>
            </a:r>
            <a:r>
              <a:rPr lang="nl-BE" sz="1800" dirty="0"/>
              <a:t>woning is niet conform. De eigenaar dient de gebreken weg te werken</a:t>
            </a:r>
            <a:r>
              <a:rPr lang="nl-BE" sz="1800" dirty="0" smtClean="0"/>
              <a:t>.</a:t>
            </a:r>
          </a:p>
          <a:p>
            <a:pPr marL="457200" lvl="1" indent="0">
              <a:spcBef>
                <a:spcPts val="0"/>
              </a:spcBef>
              <a:spcAft>
                <a:spcPts val="600"/>
              </a:spcAft>
              <a:buNone/>
              <a:tabLst>
                <a:tab pos="358775" algn="l"/>
              </a:tabLst>
            </a:pPr>
            <a:endParaRPr lang="nl-BE" sz="1800" dirty="0"/>
          </a:p>
          <a:p>
            <a:pPr>
              <a:spcBef>
                <a:spcPts val="0"/>
              </a:spcBef>
              <a:spcAft>
                <a:spcPts val="600"/>
              </a:spcAft>
              <a:buFont typeface="Arial" panose="020B0604020202020204" pitchFamily="34" charset="0"/>
              <a:buChar char="‒"/>
              <a:tabLst>
                <a:tab pos="358775" algn="l"/>
              </a:tabLst>
            </a:pPr>
            <a:r>
              <a:rPr lang="nl-BE" sz="2200" dirty="0"/>
              <a:t>Betalend in sommige gemeenten (max. 62,5 euro)</a:t>
            </a:r>
          </a:p>
          <a:p>
            <a:pPr marL="0" indent="0">
              <a:spcBef>
                <a:spcPts val="0"/>
              </a:spcBef>
              <a:spcAft>
                <a:spcPts val="600"/>
              </a:spcAft>
              <a:buNone/>
              <a:tabLst>
                <a:tab pos="358775" algn="l"/>
              </a:tabLst>
            </a:pPr>
            <a:endParaRPr lang="nl-BE" sz="2600" dirty="0" smtClean="0"/>
          </a:p>
          <a:p>
            <a:pPr>
              <a:spcBef>
                <a:spcPts val="0"/>
              </a:spcBef>
              <a:spcAft>
                <a:spcPts val="600"/>
              </a:spcAft>
              <a:buFont typeface="Arial" panose="020B0604020202020204" pitchFamily="34" charset="0"/>
              <a:buChar char="‒"/>
              <a:tabLst>
                <a:tab pos="358775" algn="l"/>
              </a:tabLst>
            </a:pPr>
            <a:endParaRPr lang="nl-BE" sz="2800" dirty="0" smtClean="0"/>
          </a:p>
          <a:p>
            <a:pPr marL="0" indent="0">
              <a:spcBef>
                <a:spcPts val="0"/>
              </a:spcBef>
              <a:spcAft>
                <a:spcPts val="600"/>
              </a:spcAft>
              <a:buNone/>
              <a:tabLst>
                <a:tab pos="358775" algn="l"/>
              </a:tabLst>
            </a:pPr>
            <a:endParaRPr lang="nl-BE" sz="2800" dirty="0" smtClean="0"/>
          </a:p>
          <a:p>
            <a:pPr marL="400050" lvl="1" indent="0">
              <a:spcBef>
                <a:spcPts val="0"/>
              </a:spcBef>
              <a:spcAft>
                <a:spcPts val="600"/>
              </a:spcAft>
              <a:buNone/>
              <a:tabLst>
                <a:tab pos="358775" algn="l"/>
              </a:tabLst>
            </a:pPr>
            <a:endParaRPr lang="nl-BE" sz="2400" dirty="0"/>
          </a:p>
        </p:txBody>
      </p:sp>
      <p:sp>
        <p:nvSpPr>
          <p:cNvPr id="2" name="Tijdelijke aanduiding voor datum 1"/>
          <p:cNvSpPr>
            <a:spLocks noGrp="1"/>
          </p:cNvSpPr>
          <p:nvPr>
            <p:ph type="dt" sz="half" idx="10"/>
          </p:nvPr>
        </p:nvSpPr>
        <p:spPr/>
        <p:txBody>
          <a:bodyPr/>
          <a:lstStyle/>
          <a:p>
            <a:fld id="{91084EE7-6C0D-4BE6-9445-562BA34A5559}" type="datetime1">
              <a:rPr lang="nl-BE" smtClean="0"/>
              <a:t>21/10/2019</a:t>
            </a:fld>
            <a:endParaRPr lang="nl-NL" dirty="0"/>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0272" y="3252450"/>
            <a:ext cx="1913379" cy="8966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642798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0" y="0"/>
            <a:ext cx="9144000" cy="648072"/>
          </a:xfrm>
          <a:noFill/>
        </p:spPr>
        <p:txBody>
          <a:bodyPr/>
          <a:lstStyle/>
          <a:p>
            <a:pPr>
              <a:tabLst>
                <a:tab pos="714375" algn="l"/>
              </a:tabLst>
            </a:pPr>
            <a:r>
              <a:rPr lang="nl-BE" dirty="0"/>
              <a:t>	</a:t>
            </a:r>
            <a:endParaRPr lang="nl-BE" sz="3200" b="1" dirty="0">
              <a:latin typeface="Arial" panose="020B0604020202020204" pitchFamily="34" charset="0"/>
              <a:cs typeface="Arial" panose="020B0604020202020204" pitchFamily="34" charset="0"/>
            </a:endParaRPr>
          </a:p>
        </p:txBody>
      </p:sp>
      <p:sp>
        <p:nvSpPr>
          <p:cNvPr id="5" name="Rectangle 3"/>
          <p:cNvSpPr txBox="1">
            <a:spLocks noChangeArrowheads="1"/>
          </p:cNvSpPr>
          <p:nvPr/>
        </p:nvSpPr>
        <p:spPr bwMode="auto">
          <a:xfrm>
            <a:off x="882730" y="5299382"/>
            <a:ext cx="7766595" cy="792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rgbClr val="BD2618"/>
              </a:buClr>
              <a:buFont typeface="Times" pitchFamily="-80" charset="0"/>
              <a:buChar char="•"/>
              <a:defRPr sz="2800">
                <a:solidFill>
                  <a:schemeClr val="tx1"/>
                </a:solidFill>
                <a:latin typeface="+mn-lt"/>
                <a:ea typeface="+mn-ea"/>
                <a:cs typeface="+mn-cs"/>
              </a:defRPr>
            </a:lvl1pPr>
            <a:lvl2pPr marL="742950" indent="-285750" algn="l" rtl="0" fontAlgn="base">
              <a:spcBef>
                <a:spcPct val="20000"/>
              </a:spcBef>
              <a:spcAft>
                <a:spcPct val="0"/>
              </a:spcAft>
              <a:buClr>
                <a:srgbClr val="BD2618"/>
              </a:buClr>
              <a:buFont typeface="Times" pitchFamily="-80" charset="0"/>
              <a:buChar char="•"/>
              <a:defRPr sz="2400">
                <a:solidFill>
                  <a:schemeClr val="tx1"/>
                </a:solidFill>
                <a:latin typeface="+mn-lt"/>
                <a:ea typeface="+mn-ea"/>
              </a:defRPr>
            </a:lvl2pPr>
            <a:lvl3pPr marL="1143000" indent="-228600" algn="l" rtl="0" fontAlgn="base">
              <a:spcBef>
                <a:spcPct val="20000"/>
              </a:spcBef>
              <a:spcAft>
                <a:spcPct val="0"/>
              </a:spcAft>
              <a:buClr>
                <a:srgbClr val="BD2618"/>
              </a:buClr>
              <a:buFont typeface="Times" pitchFamily="-80" charset="0"/>
              <a:buChar char="•"/>
              <a:defRPr sz="2000">
                <a:solidFill>
                  <a:schemeClr val="tx1"/>
                </a:solidFill>
                <a:latin typeface="+mn-lt"/>
                <a:ea typeface="+mn-ea"/>
              </a:defRPr>
            </a:lvl3pPr>
            <a:lvl4pPr marL="1562100" indent="-228600" algn="l" rtl="0" fontAlgn="base">
              <a:spcBef>
                <a:spcPct val="20000"/>
              </a:spcBef>
              <a:spcAft>
                <a:spcPct val="0"/>
              </a:spcAft>
              <a:buClr>
                <a:srgbClr val="BD2618"/>
              </a:buClr>
              <a:buFont typeface="Times" pitchFamily="-80" charset="0"/>
              <a:buChar char="•"/>
              <a:defRPr>
                <a:solidFill>
                  <a:schemeClr val="tx1"/>
                </a:solidFill>
                <a:latin typeface="+mn-lt"/>
                <a:ea typeface="+mn-ea"/>
              </a:defRPr>
            </a:lvl4pPr>
            <a:lvl5pPr marL="1981200" indent="-228600" algn="l" rtl="0" fontAlgn="base">
              <a:spcBef>
                <a:spcPct val="20000"/>
              </a:spcBef>
              <a:spcAft>
                <a:spcPct val="0"/>
              </a:spcAft>
              <a:buClr>
                <a:srgbClr val="BD2618"/>
              </a:buClr>
              <a:buFont typeface="Times" pitchFamily="-80" charset="0"/>
              <a:buChar char="•"/>
              <a:defRPr>
                <a:solidFill>
                  <a:schemeClr val="tx1"/>
                </a:solidFill>
                <a:latin typeface="+mn-lt"/>
                <a:ea typeface="+mn-ea"/>
              </a:defRPr>
            </a:lvl5pPr>
            <a:lvl6pPr marL="2438400" indent="-228600" algn="l" rtl="0" fontAlgn="base">
              <a:spcBef>
                <a:spcPct val="20000"/>
              </a:spcBef>
              <a:spcAft>
                <a:spcPct val="0"/>
              </a:spcAft>
              <a:buClr>
                <a:srgbClr val="BD2618"/>
              </a:buClr>
              <a:buFont typeface="Times" pitchFamily="-80" charset="0"/>
              <a:buChar char="•"/>
              <a:defRPr>
                <a:solidFill>
                  <a:schemeClr val="tx1"/>
                </a:solidFill>
                <a:latin typeface="+mn-lt"/>
                <a:ea typeface="+mn-ea"/>
              </a:defRPr>
            </a:lvl6pPr>
            <a:lvl7pPr marL="2895600" indent="-228600" algn="l" rtl="0" fontAlgn="base">
              <a:spcBef>
                <a:spcPct val="20000"/>
              </a:spcBef>
              <a:spcAft>
                <a:spcPct val="0"/>
              </a:spcAft>
              <a:buClr>
                <a:srgbClr val="BD2618"/>
              </a:buClr>
              <a:buFont typeface="Times" pitchFamily="-80" charset="0"/>
              <a:buChar char="•"/>
              <a:defRPr>
                <a:solidFill>
                  <a:schemeClr val="tx1"/>
                </a:solidFill>
                <a:latin typeface="+mn-lt"/>
                <a:ea typeface="+mn-ea"/>
              </a:defRPr>
            </a:lvl7pPr>
            <a:lvl8pPr marL="3352800" indent="-228600" algn="l" rtl="0" fontAlgn="base">
              <a:spcBef>
                <a:spcPct val="20000"/>
              </a:spcBef>
              <a:spcAft>
                <a:spcPct val="0"/>
              </a:spcAft>
              <a:buClr>
                <a:srgbClr val="BD2618"/>
              </a:buClr>
              <a:buFont typeface="Times" pitchFamily="-80" charset="0"/>
              <a:buChar char="•"/>
              <a:defRPr>
                <a:solidFill>
                  <a:schemeClr val="tx1"/>
                </a:solidFill>
                <a:latin typeface="+mn-lt"/>
                <a:ea typeface="+mn-ea"/>
              </a:defRPr>
            </a:lvl8pPr>
            <a:lvl9pPr marL="3810000" indent="-228600" algn="l" rtl="0" fontAlgn="base">
              <a:spcBef>
                <a:spcPct val="20000"/>
              </a:spcBef>
              <a:spcAft>
                <a:spcPct val="0"/>
              </a:spcAft>
              <a:buClr>
                <a:srgbClr val="BD2618"/>
              </a:buClr>
              <a:buFont typeface="Times" pitchFamily="-80" charset="0"/>
              <a:buChar char="•"/>
              <a:defRPr>
                <a:solidFill>
                  <a:schemeClr val="tx1"/>
                </a:solidFill>
                <a:latin typeface="+mn-lt"/>
                <a:ea typeface="+mn-ea"/>
              </a:defRPr>
            </a:lvl9pPr>
          </a:lstStyle>
          <a:p>
            <a:pPr marL="0" indent="0" eaLnBrk="1" hangingPunct="1">
              <a:lnSpc>
                <a:spcPct val="90000"/>
              </a:lnSpc>
              <a:buClr>
                <a:srgbClr val="CB070C"/>
              </a:buClr>
              <a:buNone/>
            </a:pPr>
            <a:r>
              <a:rPr lang="nl-NL" sz="2000" b="1" dirty="0" smtClean="0">
                <a:solidFill>
                  <a:srgbClr val="C00000"/>
                </a:solidFill>
                <a:latin typeface="Arial" panose="020B0604020202020204" pitchFamily="34" charset="0"/>
                <a:cs typeface="Arial" panose="020B0604020202020204" pitchFamily="34" charset="0"/>
              </a:rPr>
              <a:t>www.wonenvlaanderen.be</a:t>
            </a:r>
            <a:r>
              <a:rPr lang="nl-NL" sz="1800" dirty="0">
                <a:latin typeface="Arial" panose="020B0604020202020204" pitchFamily="34" charset="0"/>
                <a:cs typeface="Arial" panose="020B0604020202020204" pitchFamily="34" charset="0"/>
              </a:rPr>
              <a:t/>
            </a:r>
            <a:br>
              <a:rPr lang="nl-NL" sz="1800" dirty="0">
                <a:latin typeface="Arial" panose="020B0604020202020204" pitchFamily="34" charset="0"/>
                <a:cs typeface="Arial" panose="020B0604020202020204" pitchFamily="34" charset="0"/>
              </a:rPr>
            </a:br>
            <a:r>
              <a:rPr lang="nl-NL" sz="1800" dirty="0">
                <a:latin typeface="Arial" panose="020B0604020202020204" pitchFamily="34" charset="0"/>
                <a:cs typeface="Arial" panose="020B0604020202020204" pitchFamily="34" charset="0"/>
                <a:hlinkClick r:id="rId2"/>
              </a:rPr>
              <a:t>https://</a:t>
            </a:r>
            <a:r>
              <a:rPr lang="nl-NL" sz="1800" dirty="0" smtClean="0">
                <a:latin typeface="Arial" panose="020B0604020202020204" pitchFamily="34" charset="0"/>
                <a:cs typeface="Arial" panose="020B0604020202020204" pitchFamily="34" charset="0"/>
                <a:hlinkClick r:id="rId2"/>
              </a:rPr>
              <a:t>www.wonenvlaanderen.be/woningkwaliteitsbewaking/instrument-aan-de-slag-met-het-technisch-verslag</a:t>
            </a:r>
            <a:endParaRPr lang="nl-NL" sz="1800" dirty="0" smtClean="0">
              <a:latin typeface="Arial" panose="020B0604020202020204" pitchFamily="34" charset="0"/>
              <a:cs typeface="Arial" panose="020B0604020202020204" pitchFamily="34" charset="0"/>
            </a:endParaRPr>
          </a:p>
          <a:p>
            <a:pPr marL="0" indent="0" eaLnBrk="1" hangingPunct="1">
              <a:lnSpc>
                <a:spcPct val="90000"/>
              </a:lnSpc>
              <a:buClr>
                <a:srgbClr val="CB070C"/>
              </a:buClr>
              <a:buNone/>
            </a:pPr>
            <a:endParaRPr lang="nl-BE" sz="1200" dirty="0"/>
          </a:p>
          <a:p>
            <a:pPr marL="0" indent="0" eaLnBrk="1" hangingPunct="1">
              <a:lnSpc>
                <a:spcPct val="90000"/>
              </a:lnSpc>
              <a:buClr>
                <a:srgbClr val="CB070C"/>
              </a:buClr>
              <a:buNone/>
            </a:pPr>
            <a:endParaRPr lang="nl-NL" sz="1200" b="1" i="1" u="sng" dirty="0">
              <a:solidFill>
                <a:schemeClr val="hlink"/>
              </a:solidFill>
            </a:endParaRPr>
          </a:p>
        </p:txBody>
      </p:sp>
      <p:grpSp>
        <p:nvGrpSpPr>
          <p:cNvPr id="6" name="Groep 5"/>
          <p:cNvGrpSpPr/>
          <p:nvPr/>
        </p:nvGrpSpPr>
        <p:grpSpPr>
          <a:xfrm>
            <a:off x="1371085" y="1346133"/>
            <a:ext cx="5221925" cy="3241518"/>
            <a:chOff x="1371085" y="1121283"/>
            <a:chExt cx="6421349" cy="3986062"/>
          </a:xfrm>
        </p:grpSpPr>
        <p:sp>
          <p:nvSpPr>
            <p:cNvPr id="7" name="Rechthoek 6"/>
            <p:cNvSpPr/>
            <p:nvPr/>
          </p:nvSpPr>
          <p:spPr bwMode="auto">
            <a:xfrm rot="20499828">
              <a:off x="1371085" y="1420496"/>
              <a:ext cx="2368172" cy="3379688"/>
            </a:xfrm>
            <a:prstGeom prst="rect">
              <a:avLst/>
            </a:prstGeom>
            <a:solidFill>
              <a:schemeClr val="accent5">
                <a:lumMod val="40000"/>
                <a:lumOff val="60000"/>
                <a:alpha val="76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BE" sz="2400" b="0" i="0" u="none" strike="noStrike" cap="none" normalizeH="0" baseline="0" smtClean="0">
                <a:ln>
                  <a:noFill/>
                </a:ln>
                <a:solidFill>
                  <a:schemeClr val="tx1"/>
                </a:solidFill>
                <a:effectLst/>
                <a:latin typeface="Arial" pitchFamily="34" charset="0"/>
                <a:ea typeface="ＭＳ Ｐゴシック" pitchFamily="34" charset="-128"/>
              </a:endParaRPr>
            </a:p>
          </p:txBody>
        </p:sp>
        <p:pic>
          <p:nvPicPr>
            <p:cNvPr id="8" name="Afbeelding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152160">
              <a:off x="2012048" y="1121283"/>
              <a:ext cx="2383488" cy="3365176"/>
            </a:xfrm>
            <a:prstGeom prst="rect">
              <a:avLst/>
            </a:prstGeom>
            <a:ln w="12700">
              <a:solidFill>
                <a:srgbClr val="C82719"/>
              </a:solidFill>
            </a:ln>
          </p:spPr>
        </p:pic>
        <p:pic>
          <p:nvPicPr>
            <p:cNvPr id="9" name="Afbeelding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72777">
              <a:off x="2943922" y="1182708"/>
              <a:ext cx="2392061" cy="3360889"/>
            </a:xfrm>
            <a:prstGeom prst="rect">
              <a:avLst/>
            </a:prstGeom>
            <a:ln w="12700">
              <a:solidFill>
                <a:srgbClr val="BD2618"/>
              </a:solidFill>
            </a:ln>
          </p:spPr>
        </p:pic>
        <p:pic>
          <p:nvPicPr>
            <p:cNvPr id="10" name="Afbeelding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628997">
              <a:off x="3778133" y="1313495"/>
              <a:ext cx="2383488" cy="3365176"/>
            </a:xfrm>
            <a:prstGeom prst="rect">
              <a:avLst/>
            </a:prstGeom>
            <a:ln w="12700">
              <a:solidFill>
                <a:srgbClr val="A4211A"/>
              </a:solidFill>
            </a:ln>
          </p:spPr>
        </p:pic>
        <p:pic>
          <p:nvPicPr>
            <p:cNvPr id="11" name="Afbeelding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121924">
              <a:off x="4542146" y="1634821"/>
              <a:ext cx="2387775" cy="3360889"/>
            </a:xfrm>
            <a:prstGeom prst="rect">
              <a:avLst/>
            </a:prstGeom>
            <a:ln w="12700">
              <a:solidFill>
                <a:srgbClr val="C82719"/>
              </a:solidFill>
            </a:ln>
          </p:spPr>
        </p:pic>
        <p:pic>
          <p:nvPicPr>
            <p:cNvPr id="12"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2066416">
              <a:off x="5424262" y="1756404"/>
              <a:ext cx="2368172" cy="3350941"/>
            </a:xfrm>
            <a:prstGeom prst="rect">
              <a:avLst/>
            </a:prstGeom>
            <a:noFill/>
            <a:ln w="158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Ovaal 12"/>
            <p:cNvSpPr/>
            <p:nvPr/>
          </p:nvSpPr>
          <p:spPr bwMode="auto">
            <a:xfrm rot="2236702">
              <a:off x="4893874" y="3949843"/>
              <a:ext cx="548539" cy="274918"/>
            </a:xfrm>
            <a:prstGeom prst="ellipse">
              <a:avLst/>
            </a:prstGeom>
            <a:noFill/>
            <a:ln w="12700" cap="flat" cmpd="sng" algn="ctr">
              <a:solidFill>
                <a:srgbClr val="FF0000"/>
              </a:solidFill>
              <a:prstDash val="dash"/>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BE" sz="2400" b="0" i="0" u="none" strike="noStrike" cap="none" normalizeH="0" baseline="0" smtClean="0">
                <a:ln>
                  <a:noFill/>
                </a:ln>
                <a:solidFill>
                  <a:schemeClr val="tx1"/>
                </a:solidFill>
                <a:effectLst/>
                <a:latin typeface="Arial" pitchFamily="34" charset="0"/>
                <a:ea typeface="ＭＳ Ｐゴシック" pitchFamily="34" charset="-128"/>
              </a:endParaRPr>
            </a:p>
          </p:txBody>
        </p:sp>
      </p:grpSp>
      <p:sp>
        <p:nvSpPr>
          <p:cNvPr id="2" name="Tekstvak 1"/>
          <p:cNvSpPr txBox="1"/>
          <p:nvPr/>
        </p:nvSpPr>
        <p:spPr>
          <a:xfrm>
            <a:off x="854622" y="323945"/>
            <a:ext cx="7794703" cy="584775"/>
          </a:xfrm>
          <a:prstGeom prst="rect">
            <a:avLst/>
          </a:prstGeom>
          <a:noFill/>
        </p:spPr>
        <p:txBody>
          <a:bodyPr wrap="square" rtlCol="0">
            <a:spAutoFit/>
          </a:bodyPr>
          <a:lstStyle/>
          <a:p>
            <a:r>
              <a:rPr lang="nl-BE" sz="3200" b="1" dirty="0" smtClean="0">
                <a:solidFill>
                  <a:srgbClr val="1B5D48"/>
                </a:solidFill>
                <a:latin typeface="Arial" panose="020B0604020202020204" pitchFamily="34" charset="0"/>
                <a:ea typeface="+mj-ea"/>
                <a:cs typeface="Arial" panose="020B0604020202020204" pitchFamily="34" charset="0"/>
              </a:rPr>
              <a:t>Technische richtlijnen</a:t>
            </a:r>
            <a:endParaRPr lang="nl-BE" sz="3200" b="1" dirty="0">
              <a:solidFill>
                <a:srgbClr val="1B5D48"/>
              </a:solidFill>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4997672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24532"/>
            <a:ext cx="2976562"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4"/>
          <p:cNvSpPr>
            <a:spLocks noGrp="1" noChangeArrowheads="1"/>
          </p:cNvSpPr>
          <p:nvPr>
            <p:ph type="ctrTitle"/>
          </p:nvPr>
        </p:nvSpPr>
        <p:spPr>
          <a:xfrm>
            <a:off x="467544" y="1990031"/>
            <a:ext cx="7989069" cy="115093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533400" indent="-533400" eaLnBrk="1" hangingPunct="1"/>
            <a:r>
              <a:rPr lang="nl-BE" sz="3600" b="1" dirty="0"/>
              <a:t>2</a:t>
            </a:r>
            <a:r>
              <a:rPr lang="nl-BE" sz="3600" b="1" dirty="0" smtClean="0"/>
              <a:t>. Vlaams woninghuurdecreet</a:t>
            </a:r>
          </a:p>
        </p:txBody>
      </p:sp>
      <p:pic>
        <p:nvPicPr>
          <p:cNvPr id="4098" name="Picture 2" descr="C:\Users\stevenv\Desktop\images.jf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6056" y="188640"/>
            <a:ext cx="3838575" cy="1190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468762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Tijdelijke aanduiding voor dianummer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AD12C69-C521-493D-8CFB-4E2A35915075}" type="slidenum">
              <a:rPr lang="nl-NL"/>
              <a:pPr eaLnBrk="1" hangingPunct="1"/>
              <a:t>29</a:t>
            </a:fld>
            <a:endParaRPr lang="nl-NL" dirty="0"/>
          </a:p>
        </p:txBody>
      </p:sp>
      <p:sp>
        <p:nvSpPr>
          <p:cNvPr id="5125" name="Rectangle 2"/>
          <p:cNvSpPr>
            <a:spLocks noGrp="1" noChangeArrowheads="1"/>
          </p:cNvSpPr>
          <p:nvPr>
            <p:ph type="title"/>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r>
              <a:rPr lang="nl-BE" sz="4000" b="1" dirty="0" smtClean="0"/>
              <a:t>Vlaams Woninghuurdecreet</a:t>
            </a:r>
          </a:p>
        </p:txBody>
      </p:sp>
      <p:sp>
        <p:nvSpPr>
          <p:cNvPr id="5126" name="Rectangle 3"/>
          <p:cNvSpPr>
            <a:spLocks noGrp="1" noChangeArrowheads="1"/>
          </p:cNvSpPr>
          <p:nvPr>
            <p:ph type="body" idx="1"/>
          </p:nvPr>
        </p:nvSpPr>
        <p:spPr>
          <a:xfrm>
            <a:off x="457200" y="1340768"/>
            <a:ext cx="8507413" cy="5112568"/>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indent="0" eaLnBrk="1" hangingPunct="1">
              <a:spcBef>
                <a:spcPts val="0"/>
              </a:spcBef>
              <a:buNone/>
              <a:tabLst>
                <a:tab pos="358775" algn="l"/>
              </a:tabLst>
            </a:pPr>
            <a:r>
              <a:rPr lang="nl-BE" sz="2800" dirty="0" smtClean="0"/>
              <a:t>Door 6</a:t>
            </a:r>
            <a:r>
              <a:rPr lang="nl-BE" sz="2800" baseline="30000" dirty="0" smtClean="0"/>
              <a:t>de</a:t>
            </a:r>
            <a:r>
              <a:rPr lang="nl-BE" sz="2800" dirty="0" smtClean="0"/>
              <a:t> staatshervorming: aantal federale bevoegdheden overgedragen naar Vlaams Gewest (incl. huurwetgeving en woonfiscaliteit).</a:t>
            </a:r>
          </a:p>
          <a:p>
            <a:pPr marL="0" indent="0" eaLnBrk="1" hangingPunct="1">
              <a:spcBef>
                <a:spcPts val="0"/>
              </a:spcBef>
              <a:buNone/>
              <a:tabLst>
                <a:tab pos="358775" algn="l"/>
              </a:tabLst>
            </a:pPr>
            <a:endParaRPr lang="nl-BE" sz="2800" dirty="0" smtClean="0"/>
          </a:p>
          <a:p>
            <a:pPr marL="0" indent="0" eaLnBrk="1" hangingPunct="1">
              <a:spcBef>
                <a:spcPts val="0"/>
              </a:spcBef>
              <a:buNone/>
              <a:tabLst>
                <a:tab pos="358775" algn="l"/>
              </a:tabLst>
            </a:pPr>
            <a:r>
              <a:rPr lang="nl-BE" sz="2800" dirty="0" smtClean="0"/>
              <a:t>In werking getreden op 1 januari 2019 voor:</a:t>
            </a:r>
          </a:p>
          <a:p>
            <a:pPr eaLnBrk="1" hangingPunct="1">
              <a:spcBef>
                <a:spcPts val="0"/>
              </a:spcBef>
              <a:buFont typeface="Arial" panose="020B0604020202020204" pitchFamily="34" charset="0"/>
              <a:buChar char="–"/>
              <a:tabLst>
                <a:tab pos="358775" algn="l"/>
              </a:tabLst>
            </a:pPr>
            <a:r>
              <a:rPr lang="nl-BE" sz="2800" dirty="0" smtClean="0"/>
              <a:t>Schriftelijke huurovereenkomsten gesloten vanaf </a:t>
            </a:r>
            <a:r>
              <a:rPr lang="nl-BE" sz="2800" b="1" dirty="0" smtClean="0"/>
              <a:t>1 januari 2019</a:t>
            </a:r>
          </a:p>
          <a:p>
            <a:pPr eaLnBrk="1" hangingPunct="1">
              <a:spcBef>
                <a:spcPts val="0"/>
              </a:spcBef>
              <a:buFont typeface="Arial" panose="020B0604020202020204" pitchFamily="34" charset="0"/>
              <a:buChar char="–"/>
              <a:tabLst>
                <a:tab pos="358775" algn="l"/>
              </a:tabLst>
            </a:pPr>
            <a:r>
              <a:rPr lang="nl-BE" sz="2800" dirty="0" smtClean="0"/>
              <a:t>Mondelinge huurovereenkomsten </a:t>
            </a:r>
          </a:p>
          <a:p>
            <a:pPr marL="0" indent="0" eaLnBrk="1" hangingPunct="1">
              <a:spcBef>
                <a:spcPts val="0"/>
              </a:spcBef>
              <a:buNone/>
              <a:tabLst>
                <a:tab pos="358775" algn="l"/>
              </a:tabLst>
            </a:pPr>
            <a:endParaRPr lang="nl-BE" sz="2800" dirty="0" smtClean="0"/>
          </a:p>
        </p:txBody>
      </p:sp>
      <p:sp>
        <p:nvSpPr>
          <p:cNvPr id="2" name="Tijdelijke aanduiding voor datum 1"/>
          <p:cNvSpPr>
            <a:spLocks noGrp="1"/>
          </p:cNvSpPr>
          <p:nvPr>
            <p:ph type="dt" sz="half" idx="10"/>
          </p:nvPr>
        </p:nvSpPr>
        <p:spPr/>
        <p:txBody>
          <a:bodyPr/>
          <a:lstStyle/>
          <a:p>
            <a:fld id="{91084EE7-6C0D-4BE6-9445-562BA34A5559}" type="datetime1">
              <a:rPr lang="nl-BE" smtClean="0"/>
              <a:t>21/10/2019</a:t>
            </a:fld>
            <a:endParaRPr lang="nl-NL" dirty="0"/>
          </a:p>
        </p:txBody>
      </p:sp>
    </p:spTree>
    <p:extLst>
      <p:ext uri="{BB962C8B-B14F-4D97-AF65-F5344CB8AC3E}">
        <p14:creationId xmlns:p14="http://schemas.microsoft.com/office/powerpoint/2010/main" val="36932601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24532"/>
            <a:ext cx="2976562"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4"/>
          <p:cNvSpPr>
            <a:spLocks noGrp="1" noChangeArrowheads="1"/>
          </p:cNvSpPr>
          <p:nvPr>
            <p:ph type="ctrTitle"/>
          </p:nvPr>
        </p:nvSpPr>
        <p:spPr>
          <a:xfrm>
            <a:off x="501204" y="2060848"/>
            <a:ext cx="7989069" cy="115093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533400" indent="-533400" eaLnBrk="1" hangingPunct="1"/>
            <a:r>
              <a:rPr lang="nl-BE" sz="3600" b="1" dirty="0"/>
              <a:t>1</a:t>
            </a:r>
            <a:r>
              <a:rPr lang="nl-BE" sz="3600" b="1" dirty="0" smtClean="0"/>
              <a:t>. Minimale kwaliteitsnormen van een huurwoning</a:t>
            </a:r>
          </a:p>
        </p:txBody>
      </p:sp>
      <p:pic>
        <p:nvPicPr>
          <p:cNvPr id="2050" name="Picture 2" descr="C:\Users\stevenv\Desktop\images.jf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8064" y="260648"/>
            <a:ext cx="3838575" cy="1190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893215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Tijdelijke aanduiding voor dianummer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AD12C69-C521-493D-8CFB-4E2A35915075}" type="slidenum">
              <a:rPr lang="nl-NL"/>
              <a:pPr eaLnBrk="1" hangingPunct="1"/>
              <a:t>30</a:t>
            </a:fld>
            <a:endParaRPr lang="nl-NL" dirty="0"/>
          </a:p>
        </p:txBody>
      </p:sp>
      <p:sp>
        <p:nvSpPr>
          <p:cNvPr id="5125" name="Rectangle 2"/>
          <p:cNvSpPr>
            <a:spLocks noGrp="1" noChangeArrowheads="1"/>
          </p:cNvSpPr>
          <p:nvPr>
            <p:ph type="title"/>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r>
              <a:rPr lang="nl-BE" sz="4000" b="1" dirty="0" smtClean="0"/>
              <a:t>Vlaams Woninghuurdecreet</a:t>
            </a:r>
          </a:p>
        </p:txBody>
      </p:sp>
      <p:sp>
        <p:nvSpPr>
          <p:cNvPr id="5126" name="Rectangle 3"/>
          <p:cNvSpPr>
            <a:spLocks noGrp="1" noChangeArrowheads="1"/>
          </p:cNvSpPr>
          <p:nvPr>
            <p:ph type="body" idx="1"/>
          </p:nvPr>
        </p:nvSpPr>
        <p:spPr>
          <a:xfrm>
            <a:off x="457200" y="1340768"/>
            <a:ext cx="8507413" cy="5112568"/>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indent="0" eaLnBrk="1" hangingPunct="1">
              <a:spcBef>
                <a:spcPts val="0"/>
              </a:spcBef>
              <a:buNone/>
              <a:tabLst>
                <a:tab pos="358775" algn="l"/>
              </a:tabLst>
            </a:pPr>
            <a:r>
              <a:rPr lang="nl-BE" sz="2800" dirty="0" smtClean="0"/>
              <a:t>Aantal belangrijke wijzigingen:</a:t>
            </a:r>
          </a:p>
          <a:p>
            <a:pPr eaLnBrk="1" hangingPunct="1">
              <a:spcBef>
                <a:spcPts val="0"/>
              </a:spcBef>
              <a:buFontTx/>
              <a:buChar char="-"/>
              <a:tabLst>
                <a:tab pos="358775" algn="l"/>
              </a:tabLst>
            </a:pPr>
            <a:r>
              <a:rPr lang="nl-BE" sz="2800" dirty="0" smtClean="0"/>
              <a:t>Waarborg 3 maanden</a:t>
            </a:r>
          </a:p>
          <a:p>
            <a:pPr eaLnBrk="1" hangingPunct="1">
              <a:spcBef>
                <a:spcPts val="0"/>
              </a:spcBef>
              <a:buFontTx/>
              <a:buChar char="-"/>
              <a:tabLst>
                <a:tab pos="358775" algn="l"/>
              </a:tabLst>
            </a:pPr>
            <a:r>
              <a:rPr lang="nl-BE" sz="2800" dirty="0" smtClean="0"/>
              <a:t>Huurder kan huurovereenkomst korte duur (&lt;3j) vroegtijdig opzeggen (mits schadevergoeding)</a:t>
            </a:r>
          </a:p>
          <a:p>
            <a:pPr eaLnBrk="1" hangingPunct="1">
              <a:spcBef>
                <a:spcPts val="0"/>
              </a:spcBef>
              <a:buFontTx/>
              <a:buChar char="-"/>
              <a:tabLst>
                <a:tab pos="358775" algn="l"/>
              </a:tabLst>
            </a:pPr>
            <a:r>
              <a:rPr lang="nl-BE" sz="2800" dirty="0" smtClean="0"/>
              <a:t>Lijst kleine herstellingen huurder/verhuurder</a:t>
            </a:r>
          </a:p>
          <a:p>
            <a:pPr eaLnBrk="1" hangingPunct="1">
              <a:spcBef>
                <a:spcPts val="0"/>
              </a:spcBef>
              <a:buFontTx/>
              <a:buChar char="-"/>
              <a:tabLst>
                <a:tab pos="358775" algn="l"/>
              </a:tabLst>
            </a:pPr>
            <a:r>
              <a:rPr lang="nl-BE" sz="2800" dirty="0" smtClean="0"/>
              <a:t>Brandverzekering verplicht voor huurder en verhuurder</a:t>
            </a:r>
          </a:p>
          <a:p>
            <a:pPr eaLnBrk="1" hangingPunct="1">
              <a:spcBef>
                <a:spcPts val="0"/>
              </a:spcBef>
              <a:buFontTx/>
              <a:buChar char="-"/>
              <a:tabLst>
                <a:tab pos="358775" algn="l"/>
              </a:tabLst>
            </a:pPr>
            <a:r>
              <a:rPr lang="nl-BE" sz="2800" dirty="0" smtClean="0"/>
              <a:t>Belangrijke plaats conformiteitsattest</a:t>
            </a:r>
          </a:p>
          <a:p>
            <a:pPr marL="0" indent="0" eaLnBrk="1" hangingPunct="1">
              <a:spcBef>
                <a:spcPts val="0"/>
              </a:spcBef>
              <a:buNone/>
              <a:tabLst>
                <a:tab pos="358775" algn="l"/>
              </a:tabLst>
            </a:pPr>
            <a:endParaRPr lang="nl-BE" sz="2800" dirty="0" smtClean="0"/>
          </a:p>
          <a:p>
            <a:pPr marL="0" indent="0" eaLnBrk="1" hangingPunct="1">
              <a:spcBef>
                <a:spcPts val="0"/>
              </a:spcBef>
              <a:buNone/>
              <a:tabLst>
                <a:tab pos="358775" algn="l"/>
              </a:tabLst>
            </a:pPr>
            <a:endParaRPr lang="nl-BE" sz="2800" dirty="0" smtClean="0"/>
          </a:p>
        </p:txBody>
      </p:sp>
      <p:sp>
        <p:nvSpPr>
          <p:cNvPr id="2" name="Tijdelijke aanduiding voor datum 1"/>
          <p:cNvSpPr>
            <a:spLocks noGrp="1"/>
          </p:cNvSpPr>
          <p:nvPr>
            <p:ph type="dt" sz="half" idx="10"/>
          </p:nvPr>
        </p:nvSpPr>
        <p:spPr/>
        <p:txBody>
          <a:bodyPr/>
          <a:lstStyle/>
          <a:p>
            <a:fld id="{91084EE7-6C0D-4BE6-9445-562BA34A5559}" type="datetime1">
              <a:rPr lang="nl-BE" smtClean="0"/>
              <a:t>21/10/2019</a:t>
            </a:fld>
            <a:endParaRPr lang="nl-NL" dirty="0"/>
          </a:p>
        </p:txBody>
      </p:sp>
    </p:spTree>
    <p:extLst>
      <p:ext uri="{BB962C8B-B14F-4D97-AF65-F5344CB8AC3E}">
        <p14:creationId xmlns:p14="http://schemas.microsoft.com/office/powerpoint/2010/main" val="9309228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Tijdelijke aanduiding voor dianummer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AD12C69-C521-493D-8CFB-4E2A35915075}" type="slidenum">
              <a:rPr lang="nl-NL"/>
              <a:pPr eaLnBrk="1" hangingPunct="1"/>
              <a:t>31</a:t>
            </a:fld>
            <a:endParaRPr lang="nl-NL" dirty="0"/>
          </a:p>
        </p:txBody>
      </p:sp>
      <p:sp>
        <p:nvSpPr>
          <p:cNvPr id="5125" name="Rectangle 2"/>
          <p:cNvSpPr>
            <a:spLocks noGrp="1" noChangeArrowheads="1"/>
          </p:cNvSpPr>
          <p:nvPr>
            <p:ph type="title"/>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r>
              <a:rPr lang="nl-BE" sz="4000" b="1" dirty="0" smtClean="0"/>
              <a:t>Woningkwaliteit in Vlaams Woninghuurdecreet</a:t>
            </a:r>
          </a:p>
        </p:txBody>
      </p:sp>
      <p:sp>
        <p:nvSpPr>
          <p:cNvPr id="5126" name="Rectangle 3"/>
          <p:cNvSpPr>
            <a:spLocks noGrp="1" noChangeArrowheads="1"/>
          </p:cNvSpPr>
          <p:nvPr>
            <p:ph type="body" idx="1"/>
          </p:nvPr>
        </p:nvSpPr>
        <p:spPr>
          <a:xfrm>
            <a:off x="457200" y="1628800"/>
            <a:ext cx="8507413" cy="4824536"/>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indent="0">
              <a:spcBef>
                <a:spcPts val="0"/>
              </a:spcBef>
              <a:buNone/>
              <a:tabLst>
                <a:tab pos="358775" algn="l"/>
              </a:tabLst>
            </a:pPr>
            <a:r>
              <a:rPr lang="nl-BE" sz="2800" i="1" dirty="0" smtClean="0"/>
              <a:t>Art. 12 </a:t>
            </a:r>
            <a:r>
              <a:rPr lang="nl-BE" sz="2800" i="1" dirty="0"/>
              <a:t>§ </a:t>
            </a:r>
            <a:r>
              <a:rPr lang="nl-BE" sz="2800" i="1" dirty="0" smtClean="0"/>
              <a:t>1 “De </a:t>
            </a:r>
            <a:r>
              <a:rPr lang="nl-BE" sz="2800" i="1" dirty="0"/>
              <a:t>verhuurder is verplicht het goed in alle opzichten in </a:t>
            </a:r>
            <a:r>
              <a:rPr lang="nl-BE" sz="2800" b="1" i="1" dirty="0"/>
              <a:t>goede staat </a:t>
            </a:r>
            <a:r>
              <a:rPr lang="nl-BE" sz="2800" i="1" dirty="0"/>
              <a:t>van onderhoud te </a:t>
            </a:r>
            <a:r>
              <a:rPr lang="nl-BE" sz="2800" b="1" i="1" dirty="0" smtClean="0"/>
              <a:t>leveren</a:t>
            </a:r>
            <a:r>
              <a:rPr lang="nl-BE" sz="2800" i="1" dirty="0" smtClean="0"/>
              <a:t>”</a:t>
            </a:r>
            <a:r>
              <a:rPr lang="nl-BE" sz="2800" dirty="0"/>
              <a:t/>
            </a:r>
            <a:br>
              <a:rPr lang="nl-BE" sz="2800" dirty="0"/>
            </a:br>
            <a:r>
              <a:rPr lang="nl-BE" sz="2800" dirty="0"/>
              <a:t>Het gehuurde goed moet beantwoorden aan de elementaire vereisten van veiligheid, gezondheid en </a:t>
            </a:r>
            <a:r>
              <a:rPr lang="nl-BE" sz="2800" dirty="0" smtClean="0"/>
              <a:t>woningkwaliteit (artikel </a:t>
            </a:r>
            <a:r>
              <a:rPr lang="nl-BE" sz="2800" dirty="0"/>
              <a:t>5 </a:t>
            </a:r>
            <a:r>
              <a:rPr lang="nl-BE" sz="2800" dirty="0" smtClean="0"/>
              <a:t>Vlaamse Wooncode)</a:t>
            </a:r>
          </a:p>
          <a:p>
            <a:pPr marL="444500" indent="-444500">
              <a:spcBef>
                <a:spcPts val="0"/>
              </a:spcBef>
              <a:buFont typeface="Arial" panose="020B0604020202020204" pitchFamily="34" charset="0"/>
              <a:buChar char="→"/>
              <a:tabLst>
                <a:tab pos="358775" algn="l"/>
              </a:tabLst>
            </a:pPr>
            <a:r>
              <a:rPr lang="nl-BE" sz="2800" dirty="0" smtClean="0"/>
              <a:t>uitsluitende verantwoordelijkheid verhuurder</a:t>
            </a:r>
          </a:p>
          <a:p>
            <a:pPr marL="444500" indent="-444500">
              <a:spcBef>
                <a:spcPts val="0"/>
              </a:spcBef>
              <a:buFont typeface="Arial" panose="020B0604020202020204" pitchFamily="34" charset="0"/>
              <a:buChar char="→"/>
              <a:tabLst>
                <a:tab pos="355600" algn="l"/>
                <a:tab pos="358775" algn="l"/>
              </a:tabLst>
            </a:pPr>
            <a:r>
              <a:rPr lang="nl-BE" sz="2800" dirty="0" smtClean="0"/>
              <a:t>conformiteitsattest van max. 3 maand oud geldt als vermoeden dat de woning voldeed aan de normen bij de aanvang van de huurovereenkomst</a:t>
            </a:r>
          </a:p>
        </p:txBody>
      </p:sp>
      <p:sp>
        <p:nvSpPr>
          <p:cNvPr id="2" name="Tijdelijke aanduiding voor datum 1"/>
          <p:cNvSpPr>
            <a:spLocks noGrp="1"/>
          </p:cNvSpPr>
          <p:nvPr>
            <p:ph type="dt" sz="half" idx="10"/>
          </p:nvPr>
        </p:nvSpPr>
        <p:spPr/>
        <p:txBody>
          <a:bodyPr/>
          <a:lstStyle/>
          <a:p>
            <a:fld id="{91084EE7-6C0D-4BE6-9445-562BA34A5559}" type="datetime1">
              <a:rPr lang="nl-BE" smtClean="0"/>
              <a:t>21/10/2019</a:t>
            </a:fld>
            <a:endParaRPr lang="nl-NL" dirty="0"/>
          </a:p>
        </p:txBody>
      </p:sp>
    </p:spTree>
    <p:extLst>
      <p:ext uri="{BB962C8B-B14F-4D97-AF65-F5344CB8AC3E}">
        <p14:creationId xmlns:p14="http://schemas.microsoft.com/office/powerpoint/2010/main" val="50786765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Tijdelijke aanduiding voor dianummer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AD12C69-C521-493D-8CFB-4E2A35915075}" type="slidenum">
              <a:rPr lang="nl-NL"/>
              <a:pPr eaLnBrk="1" hangingPunct="1"/>
              <a:t>32</a:t>
            </a:fld>
            <a:endParaRPr lang="nl-NL" dirty="0"/>
          </a:p>
        </p:txBody>
      </p:sp>
      <p:sp>
        <p:nvSpPr>
          <p:cNvPr id="5125" name="Rectangle 2"/>
          <p:cNvSpPr>
            <a:spLocks noGrp="1" noChangeArrowheads="1"/>
          </p:cNvSpPr>
          <p:nvPr>
            <p:ph type="title"/>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r>
              <a:rPr lang="nl-BE" sz="4000" b="1" dirty="0" smtClean="0"/>
              <a:t>Woningkwaliteit in Vlaams Woninghuurdecreet</a:t>
            </a:r>
          </a:p>
        </p:txBody>
      </p:sp>
      <p:sp>
        <p:nvSpPr>
          <p:cNvPr id="5126" name="Rectangle 3"/>
          <p:cNvSpPr>
            <a:spLocks noGrp="1" noChangeArrowheads="1"/>
          </p:cNvSpPr>
          <p:nvPr>
            <p:ph type="body" idx="1"/>
          </p:nvPr>
        </p:nvSpPr>
        <p:spPr>
          <a:xfrm>
            <a:off x="457200" y="1628800"/>
            <a:ext cx="8507413" cy="4824536"/>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indent="0">
              <a:spcBef>
                <a:spcPts val="0"/>
              </a:spcBef>
              <a:spcAft>
                <a:spcPts val="600"/>
              </a:spcAft>
              <a:buNone/>
              <a:tabLst>
                <a:tab pos="358775" algn="l"/>
              </a:tabLst>
            </a:pPr>
            <a:r>
              <a:rPr lang="nl-BE" sz="2800" dirty="0" smtClean="0"/>
              <a:t>Art. 12 §2: </a:t>
            </a:r>
            <a:r>
              <a:rPr lang="nl-BE" sz="2800" dirty="0"/>
              <a:t>Een huurovereenkomst die wordt gesloten voor een goed dat niet voldoet aan de </a:t>
            </a:r>
            <a:r>
              <a:rPr lang="nl-BE" sz="2800" dirty="0" smtClean="0"/>
              <a:t>woonkwaliteitsvereisten is </a:t>
            </a:r>
            <a:r>
              <a:rPr lang="nl-BE" sz="2800" b="1" dirty="0"/>
              <a:t>nietig</a:t>
            </a:r>
            <a:r>
              <a:rPr lang="nl-BE" sz="2800" dirty="0"/>
              <a:t>. De nietigheid moet door de rechter worden </a:t>
            </a:r>
            <a:r>
              <a:rPr lang="nl-BE" sz="2800" dirty="0" smtClean="0"/>
              <a:t>vastgesteld. Mogelijke gevolgen:</a:t>
            </a:r>
          </a:p>
          <a:p>
            <a:pPr marL="444500" indent="-444500">
              <a:spcBef>
                <a:spcPts val="0"/>
              </a:spcBef>
              <a:buFont typeface="Arial" panose="020B0604020202020204" pitchFamily="34" charset="0"/>
              <a:buChar char="→"/>
              <a:tabLst>
                <a:tab pos="444500" algn="l"/>
              </a:tabLst>
            </a:pPr>
            <a:r>
              <a:rPr lang="nl-BE" sz="2800" dirty="0"/>
              <a:t>Teruggave </a:t>
            </a:r>
            <a:r>
              <a:rPr lang="nl-BE" sz="2800" dirty="0" smtClean="0"/>
              <a:t>huurgelden (eventueel wel bezettingsvergoeding)</a:t>
            </a:r>
            <a:endParaRPr lang="nl-BE" sz="2800" dirty="0"/>
          </a:p>
          <a:p>
            <a:pPr marL="444500" indent="-444500">
              <a:spcBef>
                <a:spcPts val="0"/>
              </a:spcBef>
              <a:buFont typeface="Arial" panose="020B0604020202020204" pitchFamily="34" charset="0"/>
              <a:buChar char="→"/>
              <a:tabLst>
                <a:tab pos="444500" algn="l"/>
              </a:tabLst>
            </a:pPr>
            <a:r>
              <a:rPr lang="nl-BE" sz="2800" dirty="0" smtClean="0"/>
              <a:t>Vrijgave </a:t>
            </a:r>
            <a:r>
              <a:rPr lang="nl-BE" sz="2800" dirty="0"/>
              <a:t>huurwaarborg</a:t>
            </a:r>
          </a:p>
          <a:p>
            <a:pPr marL="444500" indent="-444500">
              <a:spcBef>
                <a:spcPts val="0"/>
              </a:spcBef>
              <a:buFont typeface="Arial" panose="020B0604020202020204" pitchFamily="34" charset="0"/>
              <a:buChar char="→"/>
              <a:tabLst>
                <a:tab pos="444500" algn="l"/>
              </a:tabLst>
            </a:pPr>
            <a:r>
              <a:rPr lang="nl-BE" sz="2800" dirty="0"/>
              <a:t>Schadevergoeding</a:t>
            </a:r>
          </a:p>
        </p:txBody>
      </p:sp>
      <p:sp>
        <p:nvSpPr>
          <p:cNvPr id="2" name="Tijdelijke aanduiding voor datum 1"/>
          <p:cNvSpPr>
            <a:spLocks noGrp="1"/>
          </p:cNvSpPr>
          <p:nvPr>
            <p:ph type="dt" sz="half" idx="10"/>
          </p:nvPr>
        </p:nvSpPr>
        <p:spPr/>
        <p:txBody>
          <a:bodyPr/>
          <a:lstStyle/>
          <a:p>
            <a:fld id="{91084EE7-6C0D-4BE6-9445-562BA34A5559}" type="datetime1">
              <a:rPr lang="nl-BE" smtClean="0"/>
              <a:t>21/10/2019</a:t>
            </a:fld>
            <a:endParaRPr lang="nl-NL" dirty="0"/>
          </a:p>
        </p:txBody>
      </p:sp>
    </p:spTree>
    <p:extLst>
      <p:ext uri="{BB962C8B-B14F-4D97-AF65-F5344CB8AC3E}">
        <p14:creationId xmlns:p14="http://schemas.microsoft.com/office/powerpoint/2010/main" val="369531779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24532"/>
            <a:ext cx="2976562"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4"/>
          <p:cNvSpPr>
            <a:spLocks noGrp="1" noChangeArrowheads="1"/>
          </p:cNvSpPr>
          <p:nvPr>
            <p:ph type="ctrTitle"/>
          </p:nvPr>
        </p:nvSpPr>
        <p:spPr>
          <a:xfrm>
            <a:off x="467544" y="1990031"/>
            <a:ext cx="7989069" cy="115093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533400" indent="-533400" eaLnBrk="1" hangingPunct="1"/>
            <a:r>
              <a:rPr lang="nl-BE" sz="3600" b="1" dirty="0"/>
              <a:t>3</a:t>
            </a:r>
            <a:r>
              <a:rPr lang="nl-BE" sz="3600" b="1" dirty="0" smtClean="0"/>
              <a:t>. Premies</a:t>
            </a:r>
          </a:p>
        </p:txBody>
      </p:sp>
      <p:pic>
        <p:nvPicPr>
          <p:cNvPr id="5122" name="Picture 2" descr="C:\Users\stevenv\Desktop\images.jf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1168" y="188640"/>
            <a:ext cx="3838575" cy="1190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251982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Tijdelijke aanduiding voor dianummer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AD12C69-C521-493D-8CFB-4E2A35915075}" type="slidenum">
              <a:rPr lang="nl-NL"/>
              <a:pPr eaLnBrk="1" hangingPunct="1"/>
              <a:t>34</a:t>
            </a:fld>
            <a:endParaRPr lang="nl-NL"/>
          </a:p>
        </p:txBody>
      </p:sp>
      <p:sp>
        <p:nvSpPr>
          <p:cNvPr id="2" name="Tijdelijke aanduiding voor datum 1"/>
          <p:cNvSpPr>
            <a:spLocks noGrp="1"/>
          </p:cNvSpPr>
          <p:nvPr>
            <p:ph type="dt" sz="half" idx="10"/>
          </p:nvPr>
        </p:nvSpPr>
        <p:spPr/>
        <p:txBody>
          <a:bodyPr/>
          <a:lstStyle/>
          <a:p>
            <a:fld id="{91084EE7-6C0D-4BE6-9445-562BA34A5559}" type="datetime1">
              <a:rPr lang="nl-BE" smtClean="0"/>
              <a:t>21/10/2019</a:t>
            </a:fld>
            <a:endParaRPr lang="nl-NL"/>
          </a:p>
        </p:txBody>
      </p:sp>
      <p:sp>
        <p:nvSpPr>
          <p:cNvPr id="8" name="Rectangle 2"/>
          <p:cNvSpPr>
            <a:spLocks noGrp="1" noChangeArrowheads="1"/>
          </p:cNvSpPr>
          <p:nvPr>
            <p:ph type="title"/>
          </p:nvPr>
        </p:nvSpPr>
        <p:spPr>
          <a:xfrm>
            <a:off x="457200" y="332656"/>
            <a:ext cx="8435280" cy="719931"/>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r>
              <a:rPr lang="nl-BE" sz="3200" b="1" dirty="0" smtClean="0"/>
              <a:t>Premies </a:t>
            </a:r>
            <a:r>
              <a:rPr lang="nl-BE" sz="3200" b="1" dirty="0" err="1" smtClean="0"/>
              <a:t>Fluvius</a:t>
            </a:r>
            <a:r>
              <a:rPr lang="nl-BE" sz="3200" b="1" dirty="0" smtClean="0"/>
              <a:t> voor bestaande woningen</a:t>
            </a:r>
          </a:p>
        </p:txBody>
      </p:sp>
      <p:sp>
        <p:nvSpPr>
          <p:cNvPr id="5" name="Rechthoek 4"/>
          <p:cNvSpPr/>
          <p:nvPr/>
        </p:nvSpPr>
        <p:spPr>
          <a:xfrm>
            <a:off x="539552" y="1268760"/>
            <a:ext cx="8136904" cy="2862322"/>
          </a:xfrm>
          <a:prstGeom prst="rect">
            <a:avLst/>
          </a:prstGeom>
        </p:spPr>
        <p:txBody>
          <a:bodyPr wrap="square">
            <a:spAutoFit/>
          </a:bodyPr>
          <a:lstStyle/>
          <a:p>
            <a:pPr algn="just"/>
            <a:endParaRPr lang="nl-BE" sz="2000" dirty="0" smtClean="0"/>
          </a:p>
          <a:p>
            <a:pPr algn="just"/>
            <a:r>
              <a:rPr lang="nl-BE" sz="2000" dirty="0" smtClean="0"/>
              <a:t>Volgende premies kunnen worden aangevraagd zowel door de huurder als de verhuurder. Wie de investeringen doet, krijgt de premie uitbetaald.</a:t>
            </a:r>
          </a:p>
          <a:p>
            <a:pPr algn="just"/>
            <a:endParaRPr lang="nl-BE" sz="2000" dirty="0"/>
          </a:p>
          <a:p>
            <a:pPr algn="just"/>
            <a:r>
              <a:rPr lang="nl-BE" sz="2000" dirty="0" smtClean="0"/>
              <a:t>Extra premies voor specifieke doelgroepen (beschermde afnemers: personen die recht hebben op de sociale maximumprijzen voor elektriciteit en aardgas). De voorwaarden om de premie te krijgen zijn dezelfde als bij de gewone doelgroep, alleen zijn de bedragen hoger.</a:t>
            </a:r>
            <a:endParaRPr lang="nl-BE" sz="2000" dirty="0"/>
          </a:p>
        </p:txBody>
      </p:sp>
    </p:spTree>
    <p:extLst>
      <p:ext uri="{BB962C8B-B14F-4D97-AF65-F5344CB8AC3E}">
        <p14:creationId xmlns:p14="http://schemas.microsoft.com/office/powerpoint/2010/main" val="351459400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Tijdelijke aanduiding voor dianummer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AD12C69-C521-493D-8CFB-4E2A35915075}" type="slidenum">
              <a:rPr lang="nl-NL"/>
              <a:pPr eaLnBrk="1" hangingPunct="1"/>
              <a:t>35</a:t>
            </a:fld>
            <a:endParaRPr lang="nl-NL"/>
          </a:p>
        </p:txBody>
      </p:sp>
      <p:sp>
        <p:nvSpPr>
          <p:cNvPr id="2" name="Tijdelijke aanduiding voor datum 1"/>
          <p:cNvSpPr>
            <a:spLocks noGrp="1"/>
          </p:cNvSpPr>
          <p:nvPr>
            <p:ph type="dt" sz="half" idx="10"/>
          </p:nvPr>
        </p:nvSpPr>
        <p:spPr/>
        <p:txBody>
          <a:bodyPr/>
          <a:lstStyle/>
          <a:p>
            <a:fld id="{91084EE7-6C0D-4BE6-9445-562BA34A5559}" type="datetime1">
              <a:rPr lang="nl-BE" smtClean="0"/>
              <a:t>21/10/2019</a:t>
            </a:fld>
            <a:endParaRPr lang="nl-NL"/>
          </a:p>
        </p:txBody>
      </p:sp>
      <p:sp>
        <p:nvSpPr>
          <p:cNvPr id="8" name="Rectangle 2"/>
          <p:cNvSpPr>
            <a:spLocks noGrp="1" noChangeArrowheads="1"/>
          </p:cNvSpPr>
          <p:nvPr>
            <p:ph type="title"/>
          </p:nvPr>
        </p:nvSpPr>
        <p:spPr>
          <a:xfrm>
            <a:off x="251520" y="332656"/>
            <a:ext cx="8892480" cy="719931"/>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r>
              <a:rPr lang="nl-BE" sz="3200" b="1" dirty="0" smtClean="0"/>
              <a:t>Overzicht premies </a:t>
            </a:r>
            <a:r>
              <a:rPr lang="nl-BE" sz="3200" b="1" dirty="0" err="1" smtClean="0"/>
              <a:t>Fluvius</a:t>
            </a:r>
            <a:endParaRPr lang="nl-BE" sz="3200" b="1" dirty="0" smtClean="0"/>
          </a:p>
        </p:txBody>
      </p:sp>
      <p:graphicFrame>
        <p:nvGraphicFramePr>
          <p:cNvPr id="3" name="Tabel 2"/>
          <p:cNvGraphicFramePr>
            <a:graphicFrameLocks noGrp="1"/>
          </p:cNvGraphicFramePr>
          <p:nvPr>
            <p:extLst>
              <p:ext uri="{D42A27DB-BD31-4B8C-83A1-F6EECF244321}">
                <p14:modId xmlns:p14="http://schemas.microsoft.com/office/powerpoint/2010/main" val="3638802649"/>
              </p:ext>
            </p:extLst>
          </p:nvPr>
        </p:nvGraphicFramePr>
        <p:xfrm>
          <a:off x="611560" y="1124744"/>
          <a:ext cx="8208912" cy="4754880"/>
        </p:xfrm>
        <a:graphic>
          <a:graphicData uri="http://schemas.openxmlformats.org/drawingml/2006/table">
            <a:tbl>
              <a:tblPr firstRow="1" bandRow="1">
                <a:tableStyleId>{5C22544A-7EE6-4342-B048-85BDC9FD1C3A}</a:tableStyleId>
              </a:tblPr>
              <a:tblGrid>
                <a:gridCol w="2572567"/>
                <a:gridCol w="1807409"/>
                <a:gridCol w="1807409"/>
                <a:gridCol w="2021527"/>
              </a:tblGrid>
              <a:tr h="549067">
                <a:tc>
                  <a:txBody>
                    <a:bodyPr/>
                    <a:lstStyle/>
                    <a:p>
                      <a:r>
                        <a:rPr lang="nl-BE" dirty="0" smtClean="0"/>
                        <a:t>Premie</a:t>
                      </a:r>
                      <a:endParaRPr lang="nl-BE" dirty="0"/>
                    </a:p>
                  </a:txBody>
                  <a:tcPr/>
                </a:tc>
                <a:tc>
                  <a:txBody>
                    <a:bodyPr/>
                    <a:lstStyle/>
                    <a:p>
                      <a:r>
                        <a:rPr lang="nl-BE" dirty="0" smtClean="0"/>
                        <a:t>Voorwaarden</a:t>
                      </a:r>
                      <a:endParaRPr lang="nl-BE" dirty="0"/>
                    </a:p>
                  </a:txBody>
                  <a:tcPr/>
                </a:tc>
                <a:tc>
                  <a:txBody>
                    <a:bodyPr/>
                    <a:lstStyle/>
                    <a:p>
                      <a:r>
                        <a:rPr lang="nl-BE" dirty="0" smtClean="0"/>
                        <a:t>Gewone doelgroep</a:t>
                      </a:r>
                      <a:endParaRPr lang="nl-BE" dirty="0"/>
                    </a:p>
                  </a:txBody>
                  <a:tcPr/>
                </a:tc>
                <a:tc>
                  <a:txBody>
                    <a:bodyPr/>
                    <a:lstStyle/>
                    <a:p>
                      <a:r>
                        <a:rPr lang="nl-BE" dirty="0" smtClean="0"/>
                        <a:t>Beschermde afnemers</a:t>
                      </a:r>
                      <a:endParaRPr lang="nl-BE" dirty="0"/>
                    </a:p>
                  </a:txBody>
                  <a:tcPr/>
                </a:tc>
              </a:tr>
              <a:tr h="411794">
                <a:tc>
                  <a:txBody>
                    <a:bodyPr/>
                    <a:lstStyle/>
                    <a:p>
                      <a:r>
                        <a:rPr lang="nl-BE" dirty="0" smtClean="0"/>
                        <a:t>Dak- of zoldervloer isolatie doe-</a:t>
                      </a:r>
                      <a:r>
                        <a:rPr lang="nl-BE" baseline="0" dirty="0" smtClean="0"/>
                        <a:t>het zelf</a:t>
                      </a:r>
                      <a:endParaRPr lang="nl-BE" dirty="0"/>
                    </a:p>
                  </a:txBody>
                  <a:tcPr/>
                </a:tc>
                <a:tc>
                  <a:txBody>
                    <a:bodyPr/>
                    <a:lstStyle/>
                    <a:p>
                      <a:pPr marL="0" algn="l" defTabSz="914400" rtl="0" eaLnBrk="1" latinLnBrk="0" hangingPunct="1"/>
                      <a:r>
                        <a:rPr lang="nl-BE" sz="1800" kern="1200" dirty="0" err="1" smtClean="0">
                          <a:solidFill>
                            <a:schemeClr val="dk1"/>
                          </a:solidFill>
                          <a:latin typeface="+mn-lt"/>
                          <a:ea typeface="+mn-ea"/>
                          <a:cs typeface="+mn-cs"/>
                        </a:rPr>
                        <a:t>Rd</a:t>
                      </a:r>
                      <a:r>
                        <a:rPr lang="nl-BE" sz="1800" kern="1200" dirty="0" smtClean="0">
                          <a:solidFill>
                            <a:schemeClr val="dk1"/>
                          </a:solidFill>
                          <a:latin typeface="+mn-lt"/>
                          <a:ea typeface="+mn-ea"/>
                          <a:cs typeface="+mn-cs"/>
                        </a:rPr>
                        <a:t>-waarde</a:t>
                      </a:r>
                    </a:p>
                    <a:p>
                      <a:pPr marL="0" algn="l" defTabSz="914400" rtl="0" eaLnBrk="1" latinLnBrk="0" hangingPunct="1"/>
                      <a:r>
                        <a:rPr lang="nl-BE" sz="1800" kern="1200" dirty="0" smtClean="0">
                          <a:solidFill>
                            <a:schemeClr val="dk1"/>
                          </a:solidFill>
                          <a:latin typeface="+mn-lt"/>
                          <a:ea typeface="+mn-ea"/>
                          <a:cs typeface="+mn-cs"/>
                        </a:rPr>
                        <a:t>≥ 4,5 m²K/W</a:t>
                      </a:r>
                      <a:endParaRPr lang="nl-BE" sz="1800" kern="1200" dirty="0">
                        <a:solidFill>
                          <a:schemeClr val="dk1"/>
                        </a:solidFill>
                        <a:latin typeface="+mn-lt"/>
                        <a:ea typeface="+mn-ea"/>
                        <a:cs typeface="+mn-cs"/>
                      </a:endParaRPr>
                    </a:p>
                  </a:txBody>
                  <a:tcPr/>
                </a:tc>
                <a:tc>
                  <a:txBody>
                    <a:bodyPr/>
                    <a:lstStyle/>
                    <a:p>
                      <a:r>
                        <a:rPr lang="nl-BE" dirty="0" smtClean="0"/>
                        <a:t>2 €/m²</a:t>
                      </a:r>
                      <a:endParaRPr lang="nl-BE" dirty="0"/>
                    </a:p>
                  </a:txBody>
                  <a:tcPr/>
                </a:tc>
                <a:tc>
                  <a:txBody>
                    <a:bodyPr/>
                    <a:lstStyle/>
                    <a:p>
                      <a:r>
                        <a:rPr lang="nl-BE" dirty="0" smtClean="0"/>
                        <a:t>5,25 €/m²</a:t>
                      </a:r>
                      <a:endParaRPr lang="nl-BE" dirty="0"/>
                    </a:p>
                  </a:txBody>
                  <a:tcPr/>
                </a:tc>
              </a:tr>
              <a:tr h="411794">
                <a:tc>
                  <a:txBody>
                    <a:bodyPr/>
                    <a:lstStyle/>
                    <a:p>
                      <a:r>
                        <a:rPr lang="nl-BE" dirty="0" smtClean="0"/>
                        <a:t>Dak- of zoldervloer isolatie door aannemer</a:t>
                      </a:r>
                      <a:endParaRPr lang="nl-BE" dirty="0"/>
                    </a:p>
                  </a:txBody>
                  <a:tcPr/>
                </a:tc>
                <a:tc>
                  <a:txBody>
                    <a:bodyPr/>
                    <a:lstStyle/>
                    <a:p>
                      <a:pPr marL="0" algn="l" defTabSz="914400" rtl="0" eaLnBrk="1" latinLnBrk="0" hangingPunct="1"/>
                      <a:r>
                        <a:rPr lang="nl-BE" sz="1800" kern="1200" dirty="0" err="1" smtClean="0">
                          <a:solidFill>
                            <a:schemeClr val="dk1"/>
                          </a:solidFill>
                          <a:latin typeface="+mn-lt"/>
                          <a:ea typeface="+mn-ea"/>
                          <a:cs typeface="+mn-cs"/>
                        </a:rPr>
                        <a:t>Rd</a:t>
                      </a:r>
                      <a:r>
                        <a:rPr lang="nl-BE" sz="1800" kern="1200" dirty="0" smtClean="0">
                          <a:solidFill>
                            <a:schemeClr val="dk1"/>
                          </a:solidFill>
                          <a:latin typeface="+mn-lt"/>
                          <a:ea typeface="+mn-ea"/>
                          <a:cs typeface="+mn-cs"/>
                        </a:rPr>
                        <a:t>-waarde</a:t>
                      </a:r>
                    </a:p>
                    <a:p>
                      <a:pPr marL="0" algn="l" defTabSz="914400" rtl="0" eaLnBrk="1" latinLnBrk="0" hangingPunct="1"/>
                      <a:r>
                        <a:rPr lang="nl-BE" sz="1800" kern="1200" dirty="0" smtClean="0">
                          <a:solidFill>
                            <a:schemeClr val="dk1"/>
                          </a:solidFill>
                          <a:latin typeface="+mn-lt"/>
                          <a:ea typeface="+mn-ea"/>
                          <a:cs typeface="+mn-cs"/>
                        </a:rPr>
                        <a:t>≥ 4,5 m²K/W</a:t>
                      </a:r>
                    </a:p>
                  </a:txBody>
                  <a:tcPr/>
                </a:tc>
                <a:tc>
                  <a:txBody>
                    <a:bodyPr/>
                    <a:lstStyle/>
                    <a:p>
                      <a:r>
                        <a:rPr lang="nl-BE" dirty="0" smtClean="0"/>
                        <a:t>4 €/m²</a:t>
                      </a:r>
                      <a:endParaRPr lang="nl-BE" dirty="0"/>
                    </a:p>
                  </a:txBody>
                  <a:tcPr/>
                </a:tc>
                <a:tc>
                  <a:txBody>
                    <a:bodyPr/>
                    <a:lstStyle/>
                    <a:p>
                      <a:r>
                        <a:rPr lang="nl-BE" dirty="0" smtClean="0"/>
                        <a:t>10,5 €/m²</a:t>
                      </a:r>
                      <a:endParaRPr lang="nl-BE" dirty="0"/>
                    </a:p>
                  </a:txBody>
                  <a:tcPr/>
                </a:tc>
              </a:tr>
              <a:tr h="411794">
                <a:tc>
                  <a:txBody>
                    <a:bodyPr/>
                    <a:lstStyle/>
                    <a:p>
                      <a:r>
                        <a:rPr lang="nl-BE" dirty="0" smtClean="0"/>
                        <a:t>Buitenmuurisolatie</a:t>
                      </a:r>
                      <a:endParaRPr lang="nl-BE" dirty="0"/>
                    </a:p>
                  </a:txBody>
                  <a:tcPr/>
                </a:tc>
                <a:tc>
                  <a:txBody>
                    <a:bodyPr/>
                    <a:lstStyle/>
                    <a:p>
                      <a:pPr marL="0" algn="l" defTabSz="914400" rtl="0" eaLnBrk="1" latinLnBrk="0" hangingPunct="1"/>
                      <a:r>
                        <a:rPr lang="nl-BE" sz="1800" kern="1200" dirty="0" err="1" smtClean="0">
                          <a:solidFill>
                            <a:schemeClr val="dk1"/>
                          </a:solidFill>
                          <a:latin typeface="+mn-lt"/>
                          <a:ea typeface="+mn-ea"/>
                          <a:cs typeface="+mn-cs"/>
                        </a:rPr>
                        <a:t>Rd</a:t>
                      </a:r>
                      <a:r>
                        <a:rPr lang="nl-BE" sz="1800" kern="1200" dirty="0" smtClean="0">
                          <a:solidFill>
                            <a:schemeClr val="dk1"/>
                          </a:solidFill>
                          <a:latin typeface="+mn-lt"/>
                          <a:ea typeface="+mn-ea"/>
                          <a:cs typeface="+mn-cs"/>
                        </a:rPr>
                        <a:t>-waarde</a:t>
                      </a:r>
                    </a:p>
                    <a:p>
                      <a:pPr marL="0" algn="l" defTabSz="914400" rtl="0" eaLnBrk="1" latinLnBrk="0" hangingPunct="1"/>
                      <a:r>
                        <a:rPr lang="nl-BE" sz="1800" kern="1200" dirty="0" smtClean="0">
                          <a:solidFill>
                            <a:schemeClr val="dk1"/>
                          </a:solidFill>
                          <a:latin typeface="+mn-lt"/>
                          <a:ea typeface="+mn-ea"/>
                          <a:cs typeface="+mn-cs"/>
                        </a:rPr>
                        <a:t>≥ 3 m²K/W</a:t>
                      </a:r>
                    </a:p>
                  </a:txBody>
                  <a:tcPr/>
                </a:tc>
                <a:tc>
                  <a:txBody>
                    <a:bodyPr/>
                    <a:lstStyle/>
                    <a:p>
                      <a:r>
                        <a:rPr lang="nl-BE" dirty="0" smtClean="0"/>
                        <a:t>15 €/m²</a:t>
                      </a:r>
                      <a:endParaRPr lang="nl-BE" dirty="0"/>
                    </a:p>
                  </a:txBody>
                  <a:tcPr/>
                </a:tc>
                <a:tc>
                  <a:txBody>
                    <a:bodyPr/>
                    <a:lstStyle/>
                    <a:p>
                      <a:r>
                        <a:rPr lang="nl-BE" dirty="0" smtClean="0"/>
                        <a:t>22,5 €/m²</a:t>
                      </a:r>
                      <a:endParaRPr lang="nl-BE" dirty="0"/>
                    </a:p>
                  </a:txBody>
                  <a:tcPr/>
                </a:tc>
              </a:tr>
              <a:tr h="411794">
                <a:tc>
                  <a:txBody>
                    <a:bodyPr/>
                    <a:lstStyle/>
                    <a:p>
                      <a:r>
                        <a:rPr lang="nl-BE" dirty="0" smtClean="0"/>
                        <a:t>Spouwmuurisolatie</a:t>
                      </a:r>
                      <a:endParaRPr lang="nl-BE" dirty="0"/>
                    </a:p>
                  </a:txBody>
                  <a:tcPr/>
                </a:tc>
                <a:tc>
                  <a:txBody>
                    <a:bodyPr/>
                    <a:lstStyle/>
                    <a:p>
                      <a:pPr marL="0" algn="l" defTabSz="914400" rtl="0" eaLnBrk="1" latinLnBrk="0" hangingPunct="1"/>
                      <a:r>
                        <a:rPr lang="nl-BE" sz="1800" kern="1200" dirty="0" err="1" smtClean="0">
                          <a:solidFill>
                            <a:schemeClr val="dk1"/>
                          </a:solidFill>
                          <a:latin typeface="+mn-lt"/>
                          <a:ea typeface="+mn-ea"/>
                          <a:cs typeface="+mn-cs"/>
                        </a:rPr>
                        <a:t>Lambda</a:t>
                      </a:r>
                      <a:r>
                        <a:rPr lang="nl-BE" sz="1800" kern="1200" dirty="0" smtClean="0">
                          <a:solidFill>
                            <a:schemeClr val="dk1"/>
                          </a:solidFill>
                          <a:latin typeface="+mn-lt"/>
                          <a:ea typeface="+mn-ea"/>
                          <a:cs typeface="+mn-cs"/>
                        </a:rPr>
                        <a:t> waarde max. 0,065 W/m²K </a:t>
                      </a:r>
                      <a:endParaRPr lang="nl-BE" sz="1800" kern="1200" dirty="0">
                        <a:solidFill>
                          <a:schemeClr val="dk1"/>
                        </a:solidFill>
                        <a:latin typeface="+mn-lt"/>
                        <a:ea typeface="+mn-ea"/>
                        <a:cs typeface="+mn-cs"/>
                      </a:endParaRPr>
                    </a:p>
                  </a:txBody>
                  <a:tcPr/>
                </a:tc>
                <a:tc>
                  <a:txBody>
                    <a:bodyPr/>
                    <a:lstStyle/>
                    <a:p>
                      <a:r>
                        <a:rPr lang="nl-BE" dirty="0" smtClean="0"/>
                        <a:t>5 €/m²</a:t>
                      </a:r>
                      <a:endParaRPr lang="nl-BE" dirty="0"/>
                    </a:p>
                  </a:txBody>
                  <a:tcPr/>
                </a:tc>
                <a:tc>
                  <a:txBody>
                    <a:bodyPr/>
                    <a:lstStyle/>
                    <a:p>
                      <a:r>
                        <a:rPr lang="nl-BE" dirty="0" smtClean="0"/>
                        <a:t>9 €/m²</a:t>
                      </a:r>
                      <a:endParaRPr lang="nl-BE" dirty="0"/>
                    </a:p>
                  </a:txBody>
                  <a:tcPr/>
                </a:tc>
              </a:tr>
              <a:tr h="411794">
                <a:tc>
                  <a:txBody>
                    <a:bodyPr/>
                    <a:lstStyle/>
                    <a:p>
                      <a:r>
                        <a:rPr lang="nl-BE" dirty="0" smtClean="0"/>
                        <a:t>Binnenmuurisolatie</a:t>
                      </a:r>
                      <a:endParaRPr lang="nl-BE" dirty="0"/>
                    </a:p>
                  </a:txBody>
                  <a:tcPr/>
                </a:tc>
                <a:tc>
                  <a:txBody>
                    <a:bodyPr/>
                    <a:lstStyle/>
                    <a:p>
                      <a:pPr marL="0" algn="l" defTabSz="914400" rtl="0" eaLnBrk="1" latinLnBrk="0" hangingPunct="1"/>
                      <a:r>
                        <a:rPr lang="nl-BE" sz="1800" kern="1200" dirty="0" err="1" smtClean="0">
                          <a:solidFill>
                            <a:schemeClr val="dk1"/>
                          </a:solidFill>
                          <a:latin typeface="+mn-lt"/>
                          <a:ea typeface="+mn-ea"/>
                          <a:cs typeface="+mn-cs"/>
                        </a:rPr>
                        <a:t>Rd</a:t>
                      </a:r>
                      <a:r>
                        <a:rPr lang="nl-BE" sz="1800" kern="1200" dirty="0" smtClean="0">
                          <a:solidFill>
                            <a:schemeClr val="dk1"/>
                          </a:solidFill>
                          <a:latin typeface="+mn-lt"/>
                          <a:ea typeface="+mn-ea"/>
                          <a:cs typeface="+mn-cs"/>
                        </a:rPr>
                        <a:t>-waarde</a:t>
                      </a:r>
                    </a:p>
                    <a:p>
                      <a:pPr marL="0" algn="l" defTabSz="914400" rtl="0" eaLnBrk="1" latinLnBrk="0" hangingPunct="1"/>
                      <a:r>
                        <a:rPr lang="nl-BE" sz="1800" kern="1200" dirty="0" smtClean="0">
                          <a:solidFill>
                            <a:schemeClr val="dk1"/>
                          </a:solidFill>
                          <a:latin typeface="+mn-lt"/>
                          <a:ea typeface="+mn-ea"/>
                          <a:cs typeface="+mn-cs"/>
                        </a:rPr>
                        <a:t>≥ 2 m²K/W</a:t>
                      </a:r>
                    </a:p>
                  </a:txBody>
                  <a:tcPr/>
                </a:tc>
                <a:tc>
                  <a:txBody>
                    <a:bodyPr/>
                    <a:lstStyle/>
                    <a:p>
                      <a:r>
                        <a:rPr lang="nl-BE" dirty="0" smtClean="0"/>
                        <a:t>15 €/m²</a:t>
                      </a:r>
                      <a:endParaRPr lang="nl-BE" dirty="0"/>
                    </a:p>
                  </a:txBody>
                  <a:tcPr/>
                </a:tc>
                <a:tc>
                  <a:txBody>
                    <a:bodyPr/>
                    <a:lstStyle/>
                    <a:p>
                      <a:r>
                        <a:rPr lang="nl-BE" dirty="0" smtClean="0"/>
                        <a:t>22,5 €/m²</a:t>
                      </a:r>
                      <a:endParaRPr lang="nl-BE" dirty="0"/>
                    </a:p>
                  </a:txBody>
                  <a:tcPr/>
                </a:tc>
              </a:tr>
              <a:tr h="411794">
                <a:tc>
                  <a:txBody>
                    <a:bodyPr/>
                    <a:lstStyle/>
                    <a:p>
                      <a:r>
                        <a:rPr lang="nl-BE" dirty="0" smtClean="0"/>
                        <a:t>Vloerisolatie</a:t>
                      </a:r>
                      <a:endParaRPr lang="nl-BE" dirty="0"/>
                    </a:p>
                  </a:txBody>
                  <a:tcPr/>
                </a:tc>
                <a:tc>
                  <a:txBody>
                    <a:bodyPr/>
                    <a:lstStyle/>
                    <a:p>
                      <a:pPr marL="0" algn="l" defTabSz="914400" rtl="0" eaLnBrk="1" latinLnBrk="0" hangingPunct="1"/>
                      <a:r>
                        <a:rPr lang="nl-BE" sz="1800" kern="1200" dirty="0" err="1" smtClean="0">
                          <a:solidFill>
                            <a:schemeClr val="dk1"/>
                          </a:solidFill>
                          <a:latin typeface="+mn-lt"/>
                          <a:ea typeface="+mn-ea"/>
                          <a:cs typeface="+mn-cs"/>
                        </a:rPr>
                        <a:t>Rd</a:t>
                      </a:r>
                      <a:r>
                        <a:rPr lang="nl-BE" sz="1800" kern="1200" dirty="0" smtClean="0">
                          <a:solidFill>
                            <a:schemeClr val="dk1"/>
                          </a:solidFill>
                          <a:latin typeface="+mn-lt"/>
                          <a:ea typeface="+mn-ea"/>
                          <a:cs typeface="+mn-cs"/>
                        </a:rPr>
                        <a:t>-waarde</a:t>
                      </a:r>
                    </a:p>
                    <a:p>
                      <a:pPr marL="0" algn="l" defTabSz="914400" rtl="0" eaLnBrk="1" latinLnBrk="0" hangingPunct="1"/>
                      <a:r>
                        <a:rPr lang="nl-BE" sz="1800" kern="1200" dirty="0" smtClean="0">
                          <a:solidFill>
                            <a:schemeClr val="dk1"/>
                          </a:solidFill>
                          <a:latin typeface="+mn-lt"/>
                          <a:ea typeface="+mn-ea"/>
                          <a:cs typeface="+mn-cs"/>
                        </a:rPr>
                        <a:t>≥ 2 m²K/W</a:t>
                      </a:r>
                    </a:p>
                  </a:txBody>
                  <a:tcPr/>
                </a:tc>
                <a:tc>
                  <a:txBody>
                    <a:bodyPr/>
                    <a:lstStyle/>
                    <a:p>
                      <a:r>
                        <a:rPr lang="nl-BE" dirty="0" smtClean="0"/>
                        <a:t>6 €/m²</a:t>
                      </a:r>
                      <a:endParaRPr lang="nl-BE" dirty="0"/>
                    </a:p>
                  </a:txBody>
                  <a:tcPr/>
                </a:tc>
                <a:tc>
                  <a:txBody>
                    <a:bodyPr/>
                    <a:lstStyle/>
                    <a:p>
                      <a:r>
                        <a:rPr lang="nl-BE" dirty="0" smtClean="0"/>
                        <a:t>9 €/m²</a:t>
                      </a:r>
                      <a:endParaRPr lang="nl-BE" dirty="0"/>
                    </a:p>
                  </a:txBody>
                  <a:tcPr/>
                </a:tc>
              </a:tr>
            </a:tbl>
          </a:graphicData>
        </a:graphic>
      </p:graphicFrame>
    </p:spTree>
    <p:extLst>
      <p:ext uri="{BB962C8B-B14F-4D97-AF65-F5344CB8AC3E}">
        <p14:creationId xmlns:p14="http://schemas.microsoft.com/office/powerpoint/2010/main" val="54414171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Tijdelijke aanduiding voor dianummer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AD12C69-C521-493D-8CFB-4E2A35915075}" type="slidenum">
              <a:rPr lang="nl-NL"/>
              <a:pPr eaLnBrk="1" hangingPunct="1"/>
              <a:t>36</a:t>
            </a:fld>
            <a:endParaRPr lang="nl-NL"/>
          </a:p>
        </p:txBody>
      </p:sp>
      <p:sp>
        <p:nvSpPr>
          <p:cNvPr id="2" name="Tijdelijke aanduiding voor datum 1"/>
          <p:cNvSpPr>
            <a:spLocks noGrp="1"/>
          </p:cNvSpPr>
          <p:nvPr>
            <p:ph type="dt" sz="half" idx="10"/>
          </p:nvPr>
        </p:nvSpPr>
        <p:spPr/>
        <p:txBody>
          <a:bodyPr/>
          <a:lstStyle/>
          <a:p>
            <a:fld id="{91084EE7-6C0D-4BE6-9445-562BA34A5559}" type="datetime1">
              <a:rPr lang="nl-BE" smtClean="0"/>
              <a:t>21/10/2019</a:t>
            </a:fld>
            <a:endParaRPr lang="nl-NL"/>
          </a:p>
        </p:txBody>
      </p:sp>
      <p:sp>
        <p:nvSpPr>
          <p:cNvPr id="8" name="Rectangle 2"/>
          <p:cNvSpPr>
            <a:spLocks noGrp="1" noChangeArrowheads="1"/>
          </p:cNvSpPr>
          <p:nvPr>
            <p:ph type="title"/>
          </p:nvPr>
        </p:nvSpPr>
        <p:spPr>
          <a:xfrm>
            <a:off x="251520" y="332656"/>
            <a:ext cx="8892480" cy="719931"/>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r>
              <a:rPr lang="nl-BE" sz="3200" b="1" dirty="0" smtClean="0"/>
              <a:t>Overzicht premies </a:t>
            </a:r>
            <a:r>
              <a:rPr lang="nl-BE" sz="3200" b="1" dirty="0" err="1" smtClean="0"/>
              <a:t>Fluvius</a:t>
            </a:r>
            <a:endParaRPr lang="nl-BE" sz="3200" b="1" dirty="0" smtClean="0"/>
          </a:p>
        </p:txBody>
      </p:sp>
      <p:graphicFrame>
        <p:nvGraphicFramePr>
          <p:cNvPr id="3" name="Tabel 2"/>
          <p:cNvGraphicFramePr>
            <a:graphicFrameLocks noGrp="1"/>
          </p:cNvGraphicFramePr>
          <p:nvPr>
            <p:extLst>
              <p:ext uri="{D42A27DB-BD31-4B8C-83A1-F6EECF244321}">
                <p14:modId xmlns:p14="http://schemas.microsoft.com/office/powerpoint/2010/main" val="1271717543"/>
              </p:ext>
            </p:extLst>
          </p:nvPr>
        </p:nvGraphicFramePr>
        <p:xfrm>
          <a:off x="251520" y="1124744"/>
          <a:ext cx="8784976" cy="4983480"/>
        </p:xfrm>
        <a:graphic>
          <a:graphicData uri="http://schemas.openxmlformats.org/drawingml/2006/table">
            <a:tbl>
              <a:tblPr firstRow="1" bandRow="1">
                <a:tableStyleId>{5C22544A-7EE6-4342-B048-85BDC9FD1C3A}</a:tableStyleId>
              </a:tblPr>
              <a:tblGrid>
                <a:gridCol w="2520280"/>
                <a:gridCol w="1944216"/>
                <a:gridCol w="2160240"/>
                <a:gridCol w="2160240"/>
              </a:tblGrid>
              <a:tr h="549067">
                <a:tc>
                  <a:txBody>
                    <a:bodyPr/>
                    <a:lstStyle/>
                    <a:p>
                      <a:r>
                        <a:rPr lang="nl-BE" dirty="0" smtClean="0"/>
                        <a:t>Premie</a:t>
                      </a:r>
                      <a:endParaRPr lang="nl-BE" dirty="0"/>
                    </a:p>
                  </a:txBody>
                  <a:tcPr/>
                </a:tc>
                <a:tc>
                  <a:txBody>
                    <a:bodyPr/>
                    <a:lstStyle/>
                    <a:p>
                      <a:r>
                        <a:rPr lang="nl-BE" dirty="0" smtClean="0"/>
                        <a:t>Voorwaarden</a:t>
                      </a:r>
                      <a:endParaRPr lang="nl-BE" dirty="0"/>
                    </a:p>
                  </a:txBody>
                  <a:tcPr/>
                </a:tc>
                <a:tc>
                  <a:txBody>
                    <a:bodyPr/>
                    <a:lstStyle/>
                    <a:p>
                      <a:r>
                        <a:rPr lang="nl-BE" dirty="0" smtClean="0"/>
                        <a:t>Gewone doelgroep</a:t>
                      </a:r>
                      <a:endParaRPr lang="nl-BE" dirty="0"/>
                    </a:p>
                  </a:txBody>
                  <a:tcPr/>
                </a:tc>
                <a:tc>
                  <a:txBody>
                    <a:bodyPr/>
                    <a:lstStyle/>
                    <a:p>
                      <a:r>
                        <a:rPr lang="nl-BE" dirty="0" smtClean="0"/>
                        <a:t>Beschermde afnemers</a:t>
                      </a:r>
                      <a:endParaRPr lang="nl-BE" dirty="0"/>
                    </a:p>
                  </a:txBody>
                  <a:tcPr/>
                </a:tc>
              </a:tr>
              <a:tr h="549067">
                <a:tc>
                  <a:txBody>
                    <a:bodyPr/>
                    <a:lstStyle/>
                    <a:p>
                      <a:r>
                        <a:rPr lang="nl-BE" sz="1700" dirty="0" err="1" smtClean="0"/>
                        <a:t>Hoogrendements</a:t>
                      </a:r>
                      <a:r>
                        <a:rPr lang="nl-BE" sz="1700" dirty="0" smtClean="0"/>
                        <a:t>- of drievoudige beglazing</a:t>
                      </a:r>
                      <a:endParaRPr lang="nl-BE" sz="17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BE" sz="1700" dirty="0" smtClean="0"/>
                        <a:t>U-waarde max. </a:t>
                      </a:r>
                      <a:r>
                        <a:rPr lang="nl-BE" sz="1700" kern="1200" dirty="0" smtClean="0">
                          <a:solidFill>
                            <a:schemeClr val="dk1"/>
                          </a:solidFill>
                          <a:latin typeface="+mn-lt"/>
                          <a:ea typeface="+mn-ea"/>
                          <a:cs typeface="+mn-cs"/>
                        </a:rPr>
                        <a:t>1 W/m²K</a:t>
                      </a:r>
                      <a:r>
                        <a:rPr lang="nl-BE" sz="1700" dirty="0" smtClean="0"/>
                        <a:t> </a:t>
                      </a:r>
                      <a:endParaRPr lang="nl-BE" sz="1700" dirty="0"/>
                    </a:p>
                  </a:txBody>
                  <a:tcPr/>
                </a:tc>
                <a:tc>
                  <a:txBody>
                    <a:bodyPr/>
                    <a:lstStyle/>
                    <a:p>
                      <a:r>
                        <a:rPr lang="nl-BE" sz="1700" dirty="0" smtClean="0"/>
                        <a:t>10 €/m²</a:t>
                      </a:r>
                      <a:endParaRPr lang="nl-BE" sz="1700" dirty="0"/>
                    </a:p>
                  </a:txBody>
                  <a:tcPr/>
                </a:tc>
                <a:tc>
                  <a:txBody>
                    <a:bodyPr/>
                    <a:lstStyle/>
                    <a:p>
                      <a:r>
                        <a:rPr lang="nl-BE" sz="1700" dirty="0" smtClean="0"/>
                        <a:t>56 €/m² (max. 40% factuur)</a:t>
                      </a:r>
                      <a:endParaRPr lang="nl-BE" sz="1700" dirty="0"/>
                    </a:p>
                  </a:txBody>
                  <a:tcPr/>
                </a:tc>
              </a:tr>
              <a:tr h="411794">
                <a:tc>
                  <a:txBody>
                    <a:bodyPr/>
                    <a:lstStyle/>
                    <a:p>
                      <a:r>
                        <a:rPr lang="nl-BE" sz="1700" dirty="0" smtClean="0"/>
                        <a:t>Warmtepomp</a:t>
                      </a:r>
                      <a:endParaRPr lang="nl-BE" sz="1700" dirty="0"/>
                    </a:p>
                  </a:txBody>
                  <a:tcPr/>
                </a:tc>
                <a:tc>
                  <a:txBody>
                    <a:bodyPr/>
                    <a:lstStyle/>
                    <a:p>
                      <a:r>
                        <a:rPr lang="nl-BE" sz="1700" dirty="0" smtClean="0"/>
                        <a:t>Productlabel</a:t>
                      </a:r>
                      <a:r>
                        <a:rPr lang="nl-BE" sz="1700" baseline="0" dirty="0" smtClean="0"/>
                        <a:t> A+ of beter</a:t>
                      </a:r>
                      <a:endParaRPr lang="nl-BE" sz="1700" dirty="0"/>
                    </a:p>
                  </a:txBody>
                  <a:tcPr/>
                </a:tc>
                <a:tc>
                  <a:txBody>
                    <a:bodyPr/>
                    <a:lstStyle/>
                    <a:p>
                      <a:r>
                        <a:rPr lang="nl-BE" sz="1700" dirty="0" smtClean="0"/>
                        <a:t>300-4.000 euro (afhankelijk van type warmtepomp)</a:t>
                      </a:r>
                    </a:p>
                    <a:p>
                      <a:pPr marL="0" marR="0" indent="0" algn="l" defTabSz="914400" rtl="0" eaLnBrk="1" fontAlgn="auto" latinLnBrk="0" hangingPunct="1">
                        <a:lnSpc>
                          <a:spcPct val="100000"/>
                        </a:lnSpc>
                        <a:spcBef>
                          <a:spcPts val="0"/>
                        </a:spcBef>
                        <a:spcAft>
                          <a:spcPts val="0"/>
                        </a:spcAft>
                        <a:buClrTx/>
                        <a:buSzTx/>
                        <a:buFontTx/>
                        <a:buNone/>
                        <a:tabLst/>
                        <a:defRPr/>
                      </a:pPr>
                      <a:r>
                        <a:rPr lang="nl-BE" sz="1700" dirty="0" smtClean="0"/>
                        <a:t>(max. 40% factuur)</a:t>
                      </a:r>
                    </a:p>
                  </a:txBody>
                  <a:tcPr/>
                </a:tc>
                <a:tc>
                  <a:txBody>
                    <a:bodyPr/>
                    <a:lstStyle/>
                    <a:p>
                      <a:r>
                        <a:rPr lang="nl-BE" sz="1700" dirty="0" smtClean="0"/>
                        <a:t>360-4.800 euro (afhankelijk van type warmtepomp)</a:t>
                      </a:r>
                    </a:p>
                    <a:p>
                      <a:pPr marL="0" marR="0" indent="0" algn="l" defTabSz="914400" rtl="0" eaLnBrk="1" fontAlgn="auto" latinLnBrk="0" hangingPunct="1">
                        <a:lnSpc>
                          <a:spcPct val="100000"/>
                        </a:lnSpc>
                        <a:spcBef>
                          <a:spcPts val="0"/>
                        </a:spcBef>
                        <a:spcAft>
                          <a:spcPts val="0"/>
                        </a:spcAft>
                        <a:buClrTx/>
                        <a:buSzTx/>
                        <a:buFontTx/>
                        <a:buNone/>
                        <a:tabLst/>
                        <a:defRPr/>
                      </a:pPr>
                      <a:r>
                        <a:rPr lang="nl-BE" sz="1700" dirty="0" smtClean="0"/>
                        <a:t>(max. 48% factuur)</a:t>
                      </a:r>
                    </a:p>
                  </a:txBody>
                  <a:tcPr/>
                </a:tc>
              </a:tr>
              <a:tr h="411794">
                <a:tc>
                  <a:txBody>
                    <a:bodyPr/>
                    <a:lstStyle/>
                    <a:p>
                      <a:r>
                        <a:rPr lang="nl-BE" sz="1700" dirty="0" smtClean="0"/>
                        <a:t>Warmtepompboiler</a:t>
                      </a:r>
                      <a:endParaRPr lang="nl-BE" sz="17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BE" sz="1700" dirty="0" smtClean="0"/>
                        <a:t>Productlabel</a:t>
                      </a:r>
                      <a:r>
                        <a:rPr lang="nl-BE" sz="1700" baseline="0" dirty="0" smtClean="0"/>
                        <a:t> A+ of beter</a:t>
                      </a:r>
                      <a:endParaRPr lang="nl-BE" sz="1700" dirty="0" smtClean="0"/>
                    </a:p>
                    <a:p>
                      <a:r>
                        <a:rPr lang="nl-BE" sz="1700" dirty="0" smtClean="0"/>
                        <a:t>(niet samen</a:t>
                      </a:r>
                      <a:r>
                        <a:rPr lang="nl-BE" sz="1700" baseline="0" dirty="0" smtClean="0"/>
                        <a:t> met zonneboiler)</a:t>
                      </a:r>
                      <a:endParaRPr lang="nl-BE" sz="1700" dirty="0"/>
                    </a:p>
                  </a:txBody>
                  <a:tcPr/>
                </a:tc>
                <a:tc>
                  <a:txBody>
                    <a:bodyPr/>
                    <a:lstStyle/>
                    <a:p>
                      <a:r>
                        <a:rPr lang="nl-BE" sz="1700" dirty="0" smtClean="0"/>
                        <a:t>400 euro (max. 40% factuur)</a:t>
                      </a:r>
                    </a:p>
                  </a:txBody>
                  <a:tcPr/>
                </a:tc>
                <a:tc>
                  <a:txBody>
                    <a:bodyPr/>
                    <a:lstStyle/>
                    <a:p>
                      <a:r>
                        <a:rPr lang="nl-BE" sz="1700" dirty="0" smtClean="0"/>
                        <a:t>480 euro (max. 48% factuur)</a:t>
                      </a:r>
                    </a:p>
                  </a:txBody>
                  <a:tcPr/>
                </a:tc>
              </a:tr>
              <a:tr h="411794">
                <a:tc>
                  <a:txBody>
                    <a:bodyPr/>
                    <a:lstStyle/>
                    <a:p>
                      <a:r>
                        <a:rPr lang="nl-BE" sz="1700" dirty="0" smtClean="0"/>
                        <a:t>Zonneboiler</a:t>
                      </a:r>
                      <a:endParaRPr lang="nl-BE" sz="1700" dirty="0"/>
                    </a:p>
                  </a:txBody>
                  <a:tcPr/>
                </a:tc>
                <a:tc>
                  <a:txBody>
                    <a:bodyPr/>
                    <a:lstStyle/>
                    <a:p>
                      <a:r>
                        <a:rPr lang="nl-BE" sz="1700" dirty="0" smtClean="0"/>
                        <a:t>Niet samen met warmtepompboiler</a:t>
                      </a:r>
                      <a:endParaRPr lang="nl-BE" sz="1700" dirty="0"/>
                    </a:p>
                  </a:txBody>
                  <a:tcPr/>
                </a:tc>
                <a:tc>
                  <a:txBody>
                    <a:bodyPr/>
                    <a:lstStyle/>
                    <a:p>
                      <a:r>
                        <a:rPr lang="nl-BE" sz="1700" dirty="0" smtClean="0"/>
                        <a:t>550</a:t>
                      </a:r>
                      <a:r>
                        <a:rPr lang="nl-BE" sz="1700" baseline="0" dirty="0" smtClean="0"/>
                        <a:t> €/m² (max. 40% factuur + max. 2.750€)</a:t>
                      </a:r>
                      <a:endParaRPr lang="nl-BE" sz="1700" dirty="0"/>
                    </a:p>
                  </a:txBody>
                  <a:tcPr/>
                </a:tc>
                <a:tc>
                  <a:txBody>
                    <a:bodyPr/>
                    <a:lstStyle/>
                    <a:p>
                      <a:r>
                        <a:rPr lang="nl-BE" sz="1700" dirty="0" smtClean="0"/>
                        <a:t>660 €/m² (max. 48% factuur + max. 3.300 €)</a:t>
                      </a:r>
                      <a:endParaRPr lang="nl-BE" sz="1700" dirty="0"/>
                    </a:p>
                  </a:txBody>
                  <a:tcPr/>
                </a:tc>
              </a:tr>
              <a:tr h="411794">
                <a:tc>
                  <a:txBody>
                    <a:bodyPr/>
                    <a:lstStyle/>
                    <a:p>
                      <a:r>
                        <a:rPr lang="nl-BE" sz="1700" dirty="0" smtClean="0"/>
                        <a:t>Condensatieketel</a:t>
                      </a:r>
                      <a:endParaRPr lang="nl-BE" sz="1700" dirty="0"/>
                    </a:p>
                  </a:txBody>
                  <a:tcPr/>
                </a:tc>
                <a:tc>
                  <a:txBody>
                    <a:bodyPr/>
                    <a:lstStyle/>
                    <a:p>
                      <a:r>
                        <a:rPr lang="nl-BE" sz="1700" dirty="0" smtClean="0"/>
                        <a:t>Productlabel B of beter</a:t>
                      </a:r>
                      <a:endParaRPr lang="nl-BE" sz="1700" dirty="0"/>
                    </a:p>
                  </a:txBody>
                  <a:tcPr/>
                </a:tc>
                <a:tc>
                  <a:txBody>
                    <a:bodyPr/>
                    <a:lstStyle/>
                    <a:p>
                      <a:r>
                        <a:rPr lang="nl-BE" sz="1700" dirty="0" smtClean="0"/>
                        <a:t> /</a:t>
                      </a:r>
                      <a:endParaRPr lang="nl-BE" sz="1700" dirty="0"/>
                    </a:p>
                  </a:txBody>
                  <a:tcPr/>
                </a:tc>
                <a:tc>
                  <a:txBody>
                    <a:bodyPr/>
                    <a:lstStyle/>
                    <a:p>
                      <a:r>
                        <a:rPr lang="nl-BE" sz="1700" dirty="0" smtClean="0"/>
                        <a:t>1.800 € (max. 40% factuur)</a:t>
                      </a:r>
                      <a:endParaRPr lang="nl-BE" sz="1700" dirty="0"/>
                    </a:p>
                  </a:txBody>
                  <a:tcPr/>
                </a:tc>
              </a:tr>
            </a:tbl>
          </a:graphicData>
        </a:graphic>
      </p:graphicFrame>
    </p:spTree>
    <p:extLst>
      <p:ext uri="{BB962C8B-B14F-4D97-AF65-F5344CB8AC3E}">
        <p14:creationId xmlns:p14="http://schemas.microsoft.com/office/powerpoint/2010/main" val="378875199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Tijdelijke aanduiding voor dianummer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AD12C69-C521-493D-8CFB-4E2A35915075}" type="slidenum">
              <a:rPr lang="nl-NL"/>
              <a:pPr eaLnBrk="1" hangingPunct="1"/>
              <a:t>37</a:t>
            </a:fld>
            <a:endParaRPr lang="nl-NL"/>
          </a:p>
        </p:txBody>
      </p:sp>
      <p:sp>
        <p:nvSpPr>
          <p:cNvPr id="2" name="Tijdelijke aanduiding voor datum 1"/>
          <p:cNvSpPr>
            <a:spLocks noGrp="1"/>
          </p:cNvSpPr>
          <p:nvPr>
            <p:ph type="dt" sz="half" idx="10"/>
          </p:nvPr>
        </p:nvSpPr>
        <p:spPr/>
        <p:txBody>
          <a:bodyPr/>
          <a:lstStyle/>
          <a:p>
            <a:fld id="{91084EE7-6C0D-4BE6-9445-562BA34A5559}" type="datetime1">
              <a:rPr lang="nl-BE" smtClean="0"/>
              <a:t>21/10/2019</a:t>
            </a:fld>
            <a:endParaRPr lang="nl-NL"/>
          </a:p>
        </p:txBody>
      </p:sp>
      <p:sp>
        <p:nvSpPr>
          <p:cNvPr id="8" name="Rectangle 2"/>
          <p:cNvSpPr>
            <a:spLocks noGrp="1" noChangeArrowheads="1"/>
          </p:cNvSpPr>
          <p:nvPr>
            <p:ph type="title"/>
          </p:nvPr>
        </p:nvSpPr>
        <p:spPr>
          <a:xfrm>
            <a:off x="251520" y="476821"/>
            <a:ext cx="8892480" cy="719931"/>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r>
              <a:rPr lang="nl-BE" sz="3200" b="1" dirty="0" smtClean="0"/>
              <a:t>Totaalrenovatiebonus </a:t>
            </a:r>
            <a:r>
              <a:rPr lang="nl-BE" sz="3200" b="1" dirty="0" err="1" smtClean="0"/>
              <a:t>Fluvius</a:t>
            </a:r>
            <a:r>
              <a:rPr lang="nl-BE" sz="3200" b="1" dirty="0" smtClean="0"/>
              <a:t> (minstens 3 energiebesparende investeringen)</a:t>
            </a:r>
          </a:p>
        </p:txBody>
      </p:sp>
      <p:sp>
        <p:nvSpPr>
          <p:cNvPr id="5" name="Rechthoek 4"/>
          <p:cNvSpPr/>
          <p:nvPr/>
        </p:nvSpPr>
        <p:spPr>
          <a:xfrm>
            <a:off x="508596" y="1556792"/>
            <a:ext cx="8496944" cy="3046988"/>
          </a:xfrm>
          <a:prstGeom prst="rect">
            <a:avLst/>
          </a:prstGeom>
        </p:spPr>
        <p:txBody>
          <a:bodyPr wrap="square">
            <a:spAutoFit/>
          </a:bodyPr>
          <a:lstStyle/>
          <a:p>
            <a:pPr algn="just"/>
            <a:r>
              <a:rPr lang="nl-BE" sz="2400" b="1" dirty="0" smtClean="0"/>
              <a:t>Wat?</a:t>
            </a:r>
            <a:r>
              <a:rPr lang="nl-BE" sz="2400" dirty="0" smtClean="0"/>
              <a:t> Premie bovenop de individuele premies</a:t>
            </a:r>
          </a:p>
          <a:p>
            <a:pPr algn="just"/>
            <a:r>
              <a:rPr lang="nl-BE" sz="2400" b="1" dirty="0" smtClean="0"/>
              <a:t>Voorwaarden?</a:t>
            </a:r>
          </a:p>
          <a:p>
            <a:pPr marL="342900" indent="-342900" algn="just">
              <a:buFontTx/>
              <a:buChar char="-"/>
            </a:pPr>
            <a:r>
              <a:rPr lang="nl-BE" sz="2400" dirty="0" smtClean="0"/>
              <a:t>bestaande woning </a:t>
            </a:r>
          </a:p>
          <a:p>
            <a:pPr marL="342900" indent="-342900" algn="just">
              <a:buFontTx/>
              <a:buChar char="-"/>
            </a:pPr>
            <a:r>
              <a:rPr lang="nl-BE" sz="2400" dirty="0" smtClean="0"/>
              <a:t>Vanaf 1/1/2017 </a:t>
            </a:r>
            <a:endParaRPr lang="nl-BE" sz="2400" dirty="0"/>
          </a:p>
          <a:p>
            <a:pPr marL="342900" indent="-342900" algn="just">
              <a:buFontTx/>
              <a:buChar char="-"/>
            </a:pPr>
            <a:r>
              <a:rPr lang="nl-BE" sz="2400" dirty="0" smtClean="0"/>
              <a:t>binnen een periode van 5 jaar minstens 3 van 7 energiebesparende maatregelen uitvoeren (dak, vloer, muur, glas, zonneboiler, warmtepomp, ventilatie).</a:t>
            </a:r>
          </a:p>
          <a:p>
            <a:pPr marL="342900" indent="-342900" algn="just">
              <a:buFontTx/>
              <a:buChar char="-"/>
            </a:pPr>
            <a:r>
              <a:rPr lang="nl-BE" sz="2400" dirty="0" smtClean="0"/>
              <a:t>Minimaal uit te voeren werken: zie volgende slide</a:t>
            </a:r>
          </a:p>
        </p:txBody>
      </p:sp>
    </p:spTree>
    <p:extLst>
      <p:ext uri="{BB962C8B-B14F-4D97-AF65-F5344CB8AC3E}">
        <p14:creationId xmlns:p14="http://schemas.microsoft.com/office/powerpoint/2010/main" val="348669328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7384"/>
            <a:ext cx="9144000" cy="6885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txBox="1">
            <a:spLocks noChangeArrowheads="1"/>
          </p:cNvSpPr>
          <p:nvPr/>
        </p:nvSpPr>
        <p:spPr>
          <a:xfrm>
            <a:off x="0" y="0"/>
            <a:ext cx="8892480" cy="71993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lgn="l" rtl="0" eaLnBrk="1" fontAlgn="base" hangingPunct="1">
              <a:spcBef>
                <a:spcPct val="0"/>
              </a:spcBef>
              <a:spcAft>
                <a:spcPct val="0"/>
              </a:spcAft>
              <a:defRPr sz="4400">
                <a:solidFill>
                  <a:srgbClr val="1B5D48"/>
                </a:solidFill>
                <a:latin typeface="+mj-lt"/>
                <a:ea typeface="+mj-ea"/>
                <a:cs typeface="+mj-cs"/>
              </a:defRPr>
            </a:lvl1pPr>
            <a:lvl2pPr algn="l" rtl="0" eaLnBrk="1" fontAlgn="base" hangingPunct="1">
              <a:spcBef>
                <a:spcPct val="0"/>
              </a:spcBef>
              <a:spcAft>
                <a:spcPct val="0"/>
              </a:spcAft>
              <a:defRPr sz="4400">
                <a:solidFill>
                  <a:srgbClr val="1B5D48"/>
                </a:solidFill>
                <a:latin typeface="Arial" charset="0"/>
              </a:defRPr>
            </a:lvl2pPr>
            <a:lvl3pPr algn="l" rtl="0" eaLnBrk="1" fontAlgn="base" hangingPunct="1">
              <a:spcBef>
                <a:spcPct val="0"/>
              </a:spcBef>
              <a:spcAft>
                <a:spcPct val="0"/>
              </a:spcAft>
              <a:defRPr sz="4400">
                <a:solidFill>
                  <a:srgbClr val="1B5D48"/>
                </a:solidFill>
                <a:latin typeface="Arial" charset="0"/>
              </a:defRPr>
            </a:lvl3pPr>
            <a:lvl4pPr algn="l" rtl="0" eaLnBrk="1" fontAlgn="base" hangingPunct="1">
              <a:spcBef>
                <a:spcPct val="0"/>
              </a:spcBef>
              <a:spcAft>
                <a:spcPct val="0"/>
              </a:spcAft>
              <a:defRPr sz="4400">
                <a:solidFill>
                  <a:srgbClr val="1B5D48"/>
                </a:solidFill>
                <a:latin typeface="Arial" charset="0"/>
              </a:defRPr>
            </a:lvl4pPr>
            <a:lvl5pPr algn="l" rtl="0" eaLnBrk="1" fontAlgn="base" hangingPunct="1">
              <a:spcBef>
                <a:spcPct val="0"/>
              </a:spcBef>
              <a:spcAft>
                <a:spcPct val="0"/>
              </a:spcAft>
              <a:defRPr sz="4400">
                <a:solidFill>
                  <a:srgbClr val="1B5D48"/>
                </a:solidFill>
                <a:latin typeface="Arial" charset="0"/>
              </a:defRPr>
            </a:lvl5pPr>
            <a:lvl6pPr marL="457200" algn="l" rtl="0" eaLnBrk="1" fontAlgn="base" hangingPunct="1">
              <a:spcBef>
                <a:spcPct val="0"/>
              </a:spcBef>
              <a:spcAft>
                <a:spcPct val="0"/>
              </a:spcAft>
              <a:defRPr sz="4400">
                <a:solidFill>
                  <a:srgbClr val="1B5D48"/>
                </a:solidFill>
                <a:latin typeface="Arial" charset="0"/>
              </a:defRPr>
            </a:lvl6pPr>
            <a:lvl7pPr marL="914400" algn="l" rtl="0" eaLnBrk="1" fontAlgn="base" hangingPunct="1">
              <a:spcBef>
                <a:spcPct val="0"/>
              </a:spcBef>
              <a:spcAft>
                <a:spcPct val="0"/>
              </a:spcAft>
              <a:defRPr sz="4400">
                <a:solidFill>
                  <a:srgbClr val="1B5D48"/>
                </a:solidFill>
                <a:latin typeface="Arial" charset="0"/>
              </a:defRPr>
            </a:lvl7pPr>
            <a:lvl8pPr marL="1371600" algn="l" rtl="0" eaLnBrk="1" fontAlgn="base" hangingPunct="1">
              <a:spcBef>
                <a:spcPct val="0"/>
              </a:spcBef>
              <a:spcAft>
                <a:spcPct val="0"/>
              </a:spcAft>
              <a:defRPr sz="4400">
                <a:solidFill>
                  <a:srgbClr val="1B5D48"/>
                </a:solidFill>
                <a:latin typeface="Arial" charset="0"/>
              </a:defRPr>
            </a:lvl8pPr>
            <a:lvl9pPr marL="1828800" algn="l" rtl="0" eaLnBrk="1" fontAlgn="base" hangingPunct="1">
              <a:spcBef>
                <a:spcPct val="0"/>
              </a:spcBef>
              <a:spcAft>
                <a:spcPct val="0"/>
              </a:spcAft>
              <a:defRPr sz="4400">
                <a:solidFill>
                  <a:srgbClr val="1B5D48"/>
                </a:solidFill>
                <a:latin typeface="Arial" charset="0"/>
              </a:defRPr>
            </a:lvl9pPr>
          </a:lstStyle>
          <a:p>
            <a:r>
              <a:rPr lang="nl-BE" sz="1800" b="1" kern="0" dirty="0" smtClean="0"/>
              <a:t>Totaalrenovatiebonus</a:t>
            </a:r>
          </a:p>
        </p:txBody>
      </p:sp>
    </p:spTree>
    <p:extLst>
      <p:ext uri="{BB962C8B-B14F-4D97-AF65-F5344CB8AC3E}">
        <p14:creationId xmlns:p14="http://schemas.microsoft.com/office/powerpoint/2010/main" val="23337990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Tijdelijke aanduiding voor dianummer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AD12C69-C521-493D-8CFB-4E2A35915075}" type="slidenum">
              <a:rPr lang="nl-NL"/>
              <a:pPr eaLnBrk="1" hangingPunct="1"/>
              <a:t>39</a:t>
            </a:fld>
            <a:endParaRPr lang="nl-NL"/>
          </a:p>
        </p:txBody>
      </p:sp>
      <p:sp>
        <p:nvSpPr>
          <p:cNvPr id="2" name="Tijdelijke aanduiding voor datum 1"/>
          <p:cNvSpPr>
            <a:spLocks noGrp="1"/>
          </p:cNvSpPr>
          <p:nvPr>
            <p:ph type="dt" sz="half" idx="10"/>
          </p:nvPr>
        </p:nvSpPr>
        <p:spPr/>
        <p:txBody>
          <a:bodyPr/>
          <a:lstStyle/>
          <a:p>
            <a:fld id="{91084EE7-6C0D-4BE6-9445-562BA34A5559}" type="datetime1">
              <a:rPr lang="nl-BE" smtClean="0"/>
              <a:t>21/10/2019</a:t>
            </a:fld>
            <a:endParaRPr lang="nl-NL"/>
          </a:p>
        </p:txBody>
      </p:sp>
      <p:sp>
        <p:nvSpPr>
          <p:cNvPr id="8" name="Rectangle 2"/>
          <p:cNvSpPr>
            <a:spLocks noGrp="1" noChangeArrowheads="1"/>
          </p:cNvSpPr>
          <p:nvPr>
            <p:ph type="title"/>
          </p:nvPr>
        </p:nvSpPr>
        <p:spPr>
          <a:xfrm>
            <a:off x="251520" y="332656"/>
            <a:ext cx="8892480" cy="719931"/>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r>
              <a:rPr lang="nl-BE" sz="3200" b="1" dirty="0" smtClean="0"/>
              <a:t>Hoogte van de totaalrenovatiebonussen</a:t>
            </a:r>
          </a:p>
        </p:txBody>
      </p:sp>
      <p:graphicFrame>
        <p:nvGraphicFramePr>
          <p:cNvPr id="3" name="Tabel 2"/>
          <p:cNvGraphicFramePr>
            <a:graphicFrameLocks noGrp="1"/>
          </p:cNvGraphicFramePr>
          <p:nvPr>
            <p:extLst>
              <p:ext uri="{D42A27DB-BD31-4B8C-83A1-F6EECF244321}">
                <p14:modId xmlns:p14="http://schemas.microsoft.com/office/powerpoint/2010/main" val="692477173"/>
              </p:ext>
            </p:extLst>
          </p:nvPr>
        </p:nvGraphicFramePr>
        <p:xfrm>
          <a:off x="611560" y="1052736"/>
          <a:ext cx="8208912" cy="2562675"/>
        </p:xfrm>
        <a:graphic>
          <a:graphicData uri="http://schemas.openxmlformats.org/drawingml/2006/table">
            <a:tbl>
              <a:tblPr firstRow="1" bandRow="1">
                <a:tableStyleId>{5C22544A-7EE6-4342-B048-85BDC9FD1C3A}</a:tableStyleId>
              </a:tblPr>
              <a:tblGrid>
                <a:gridCol w="3298909"/>
                <a:gridCol w="2317715"/>
                <a:gridCol w="2592288"/>
              </a:tblGrid>
              <a:tr h="597685">
                <a:tc>
                  <a:txBody>
                    <a:bodyPr/>
                    <a:lstStyle/>
                    <a:p>
                      <a:r>
                        <a:rPr lang="nl-BE" dirty="0" smtClean="0">
                          <a:solidFill>
                            <a:srgbClr val="293133"/>
                          </a:solidFill>
                        </a:rPr>
                        <a:t>Gewone doelgroep</a:t>
                      </a:r>
                      <a:endParaRPr lang="nl-BE" dirty="0">
                        <a:solidFill>
                          <a:srgbClr val="293133"/>
                        </a:solidFill>
                      </a:endParaRPr>
                    </a:p>
                  </a:txBody>
                  <a:tcPr/>
                </a:tc>
                <a:tc>
                  <a:txBody>
                    <a:bodyPr/>
                    <a:lstStyle/>
                    <a:p>
                      <a:r>
                        <a:rPr lang="nl-BE" dirty="0" smtClean="0"/>
                        <a:t>Forfaitaire bonus per woning</a:t>
                      </a:r>
                      <a:endParaRPr lang="nl-BE" dirty="0"/>
                    </a:p>
                  </a:txBody>
                  <a:tcPr/>
                </a:tc>
                <a:tc>
                  <a:txBody>
                    <a:bodyPr/>
                    <a:lstStyle/>
                    <a:p>
                      <a:r>
                        <a:rPr lang="nl-BE" dirty="0" smtClean="0"/>
                        <a:t>Forfaitaire bonus</a:t>
                      </a:r>
                      <a:r>
                        <a:rPr lang="nl-BE" baseline="0" dirty="0" smtClean="0"/>
                        <a:t> per appartement</a:t>
                      </a:r>
                      <a:endParaRPr lang="nl-BE" dirty="0"/>
                    </a:p>
                  </a:txBody>
                  <a:tcPr/>
                </a:tc>
              </a:tr>
              <a:tr h="384519">
                <a:tc>
                  <a:txBody>
                    <a:bodyPr/>
                    <a:lstStyle/>
                    <a:p>
                      <a:r>
                        <a:rPr lang="nl-BE" dirty="0" smtClean="0"/>
                        <a:t>Na 3 investeringen</a:t>
                      </a:r>
                      <a:endParaRPr lang="nl-BE" dirty="0"/>
                    </a:p>
                  </a:txBody>
                  <a:tcPr/>
                </a:tc>
                <a:tc>
                  <a:txBody>
                    <a:bodyPr/>
                    <a:lstStyle/>
                    <a:p>
                      <a:r>
                        <a:rPr lang="nl-BE" dirty="0" smtClean="0"/>
                        <a:t>1.250 €</a:t>
                      </a:r>
                      <a:endParaRPr lang="nl-BE" dirty="0"/>
                    </a:p>
                  </a:txBody>
                  <a:tcPr/>
                </a:tc>
                <a:tc>
                  <a:txBody>
                    <a:bodyPr/>
                    <a:lstStyle/>
                    <a:p>
                      <a:r>
                        <a:rPr lang="nl-BE" dirty="0" smtClean="0"/>
                        <a:t>625 €</a:t>
                      </a:r>
                      <a:endParaRPr lang="nl-BE" dirty="0"/>
                    </a:p>
                  </a:txBody>
                  <a:tcPr/>
                </a:tc>
              </a:tr>
              <a:tr h="384519">
                <a:tc>
                  <a:txBody>
                    <a:bodyPr/>
                    <a:lstStyle/>
                    <a:p>
                      <a:r>
                        <a:rPr lang="nl-BE" dirty="0" smtClean="0"/>
                        <a:t>Na 4 investeringen</a:t>
                      </a:r>
                      <a:endParaRPr lang="nl-BE" dirty="0"/>
                    </a:p>
                  </a:txBody>
                  <a:tcPr/>
                </a:tc>
                <a:tc>
                  <a:txBody>
                    <a:bodyPr/>
                    <a:lstStyle/>
                    <a:p>
                      <a:r>
                        <a:rPr lang="nl-BE" dirty="0" smtClean="0"/>
                        <a:t>Bijkomend 500 €</a:t>
                      </a:r>
                      <a:endParaRPr lang="nl-BE" dirty="0"/>
                    </a:p>
                  </a:txBody>
                  <a:tcPr/>
                </a:tc>
                <a:tc>
                  <a:txBody>
                    <a:bodyPr/>
                    <a:lstStyle/>
                    <a:p>
                      <a:r>
                        <a:rPr lang="nl-BE" dirty="0" smtClean="0"/>
                        <a:t>Bijkomend 250 €</a:t>
                      </a:r>
                      <a:endParaRPr lang="nl-BE" dirty="0"/>
                    </a:p>
                  </a:txBody>
                  <a:tcPr/>
                </a:tc>
              </a:tr>
              <a:tr h="384519">
                <a:tc>
                  <a:txBody>
                    <a:bodyPr/>
                    <a:lstStyle/>
                    <a:p>
                      <a:r>
                        <a:rPr lang="nl-BE" dirty="0" smtClean="0"/>
                        <a:t>Na 5 investeringen</a:t>
                      </a:r>
                      <a:endParaRPr lang="nl-BE" dirty="0"/>
                    </a:p>
                  </a:txBody>
                  <a:tcPr/>
                </a:tc>
                <a:tc>
                  <a:txBody>
                    <a:bodyPr/>
                    <a:lstStyle/>
                    <a:p>
                      <a:r>
                        <a:rPr lang="nl-BE" dirty="0" smtClean="0"/>
                        <a:t>Bijkomend 1.000 €</a:t>
                      </a:r>
                      <a:endParaRPr lang="nl-BE" dirty="0"/>
                    </a:p>
                  </a:txBody>
                  <a:tcPr/>
                </a:tc>
                <a:tc>
                  <a:txBody>
                    <a:bodyPr/>
                    <a:lstStyle/>
                    <a:p>
                      <a:r>
                        <a:rPr lang="nl-BE" dirty="0" smtClean="0"/>
                        <a:t>Bijkomend 500 €</a:t>
                      </a:r>
                      <a:endParaRPr lang="nl-BE" dirty="0"/>
                    </a:p>
                  </a:txBody>
                  <a:tcPr/>
                </a:tc>
              </a:tr>
              <a:tr h="384519">
                <a:tc>
                  <a:txBody>
                    <a:bodyPr/>
                    <a:lstStyle/>
                    <a:p>
                      <a:r>
                        <a:rPr lang="nl-BE" dirty="0" smtClean="0"/>
                        <a:t>Na 6 investeringen</a:t>
                      </a:r>
                      <a:endParaRPr lang="nl-BE" dirty="0"/>
                    </a:p>
                  </a:txBody>
                  <a:tcPr/>
                </a:tc>
                <a:tc>
                  <a:txBody>
                    <a:bodyPr/>
                    <a:lstStyle/>
                    <a:p>
                      <a:r>
                        <a:rPr lang="nl-BE" dirty="0" smtClean="0"/>
                        <a:t>Bijkomend</a:t>
                      </a:r>
                      <a:r>
                        <a:rPr lang="nl-BE" baseline="0" dirty="0" smtClean="0"/>
                        <a:t> 1.000 €</a:t>
                      </a:r>
                      <a:endParaRPr lang="nl-BE" dirty="0"/>
                    </a:p>
                  </a:txBody>
                  <a:tcPr/>
                </a:tc>
                <a:tc>
                  <a:txBody>
                    <a:bodyPr/>
                    <a:lstStyle/>
                    <a:p>
                      <a:r>
                        <a:rPr lang="nl-BE" dirty="0" smtClean="0"/>
                        <a:t>Bijkomend 500 €</a:t>
                      </a:r>
                      <a:endParaRPr lang="nl-BE" dirty="0"/>
                    </a:p>
                  </a:txBody>
                  <a:tcPr/>
                </a:tc>
              </a:tr>
              <a:tr h="384519">
                <a:tc>
                  <a:txBody>
                    <a:bodyPr/>
                    <a:lstStyle/>
                    <a:p>
                      <a:r>
                        <a:rPr lang="nl-BE" dirty="0" smtClean="0"/>
                        <a:t>Na 7 investeringen</a:t>
                      </a:r>
                      <a:endParaRPr lang="nl-BE" dirty="0"/>
                    </a:p>
                  </a:txBody>
                  <a:tcPr/>
                </a:tc>
                <a:tc>
                  <a:txBody>
                    <a:bodyPr/>
                    <a:lstStyle/>
                    <a:p>
                      <a:r>
                        <a:rPr lang="nl-BE" dirty="0" smtClean="0"/>
                        <a:t>Bijkomend 1.000 €</a:t>
                      </a:r>
                      <a:endParaRPr lang="nl-BE" dirty="0"/>
                    </a:p>
                  </a:txBody>
                  <a:tcPr/>
                </a:tc>
                <a:tc>
                  <a:txBody>
                    <a:bodyPr/>
                    <a:lstStyle/>
                    <a:p>
                      <a:r>
                        <a:rPr lang="nl-BE" dirty="0" smtClean="0"/>
                        <a:t>Bijkomend 500 €</a:t>
                      </a:r>
                      <a:endParaRPr lang="nl-BE" dirty="0"/>
                    </a:p>
                  </a:txBody>
                  <a:tcPr/>
                </a:tc>
              </a:tr>
            </a:tbl>
          </a:graphicData>
        </a:graphic>
      </p:graphicFrame>
      <p:graphicFrame>
        <p:nvGraphicFramePr>
          <p:cNvPr id="6" name="Tabel 5"/>
          <p:cNvGraphicFramePr>
            <a:graphicFrameLocks noGrp="1"/>
          </p:cNvGraphicFramePr>
          <p:nvPr>
            <p:extLst>
              <p:ext uri="{D42A27DB-BD31-4B8C-83A1-F6EECF244321}">
                <p14:modId xmlns:p14="http://schemas.microsoft.com/office/powerpoint/2010/main" val="3204295558"/>
              </p:ext>
            </p:extLst>
          </p:nvPr>
        </p:nvGraphicFramePr>
        <p:xfrm>
          <a:off x="611560" y="3818653"/>
          <a:ext cx="8208912" cy="2562675"/>
        </p:xfrm>
        <a:graphic>
          <a:graphicData uri="http://schemas.openxmlformats.org/drawingml/2006/table">
            <a:tbl>
              <a:tblPr firstRow="1" bandRow="1">
                <a:tableStyleId>{5C22544A-7EE6-4342-B048-85BDC9FD1C3A}</a:tableStyleId>
              </a:tblPr>
              <a:tblGrid>
                <a:gridCol w="3298909"/>
                <a:gridCol w="2317715"/>
                <a:gridCol w="2592288"/>
              </a:tblGrid>
              <a:tr h="597685">
                <a:tc>
                  <a:txBody>
                    <a:bodyPr/>
                    <a:lstStyle/>
                    <a:p>
                      <a:r>
                        <a:rPr lang="nl-BE" dirty="0" smtClean="0">
                          <a:solidFill>
                            <a:srgbClr val="293133"/>
                          </a:solidFill>
                        </a:rPr>
                        <a:t>Beschermde afnemers</a:t>
                      </a:r>
                      <a:endParaRPr lang="nl-BE" dirty="0">
                        <a:solidFill>
                          <a:srgbClr val="293133"/>
                        </a:solidFill>
                      </a:endParaRPr>
                    </a:p>
                  </a:txBody>
                  <a:tcPr/>
                </a:tc>
                <a:tc>
                  <a:txBody>
                    <a:bodyPr/>
                    <a:lstStyle/>
                    <a:p>
                      <a:r>
                        <a:rPr lang="nl-BE" dirty="0" smtClean="0"/>
                        <a:t>Forfaitaire bonus per woning</a:t>
                      </a:r>
                      <a:endParaRPr lang="nl-BE" dirty="0"/>
                    </a:p>
                  </a:txBody>
                  <a:tcPr/>
                </a:tc>
                <a:tc>
                  <a:txBody>
                    <a:bodyPr/>
                    <a:lstStyle/>
                    <a:p>
                      <a:r>
                        <a:rPr lang="nl-BE" dirty="0" smtClean="0"/>
                        <a:t>Forfaitaire bonus</a:t>
                      </a:r>
                      <a:r>
                        <a:rPr lang="nl-BE" baseline="0" dirty="0" smtClean="0"/>
                        <a:t> per appartement</a:t>
                      </a:r>
                      <a:endParaRPr lang="nl-BE" dirty="0"/>
                    </a:p>
                  </a:txBody>
                  <a:tcPr/>
                </a:tc>
              </a:tr>
              <a:tr h="384519">
                <a:tc>
                  <a:txBody>
                    <a:bodyPr/>
                    <a:lstStyle/>
                    <a:p>
                      <a:r>
                        <a:rPr lang="nl-BE" dirty="0" smtClean="0"/>
                        <a:t>Na 3 investeringen</a:t>
                      </a:r>
                      <a:endParaRPr lang="nl-BE" dirty="0"/>
                    </a:p>
                  </a:txBody>
                  <a:tcPr/>
                </a:tc>
                <a:tc>
                  <a:txBody>
                    <a:bodyPr/>
                    <a:lstStyle/>
                    <a:p>
                      <a:r>
                        <a:rPr lang="nl-BE" dirty="0" smtClean="0"/>
                        <a:t>1.875 €</a:t>
                      </a:r>
                      <a:endParaRPr lang="nl-BE" dirty="0"/>
                    </a:p>
                  </a:txBody>
                  <a:tcPr/>
                </a:tc>
                <a:tc>
                  <a:txBody>
                    <a:bodyPr/>
                    <a:lstStyle/>
                    <a:p>
                      <a:r>
                        <a:rPr lang="nl-BE" dirty="0" smtClean="0"/>
                        <a:t>937,5 €</a:t>
                      </a:r>
                      <a:endParaRPr lang="nl-BE" dirty="0"/>
                    </a:p>
                  </a:txBody>
                  <a:tcPr/>
                </a:tc>
              </a:tr>
              <a:tr h="384519">
                <a:tc>
                  <a:txBody>
                    <a:bodyPr/>
                    <a:lstStyle/>
                    <a:p>
                      <a:r>
                        <a:rPr lang="nl-BE" dirty="0" smtClean="0"/>
                        <a:t>Na 4 investeringen</a:t>
                      </a:r>
                      <a:endParaRPr lang="nl-BE" dirty="0"/>
                    </a:p>
                  </a:txBody>
                  <a:tcPr/>
                </a:tc>
                <a:tc>
                  <a:txBody>
                    <a:bodyPr/>
                    <a:lstStyle/>
                    <a:p>
                      <a:r>
                        <a:rPr lang="nl-BE" dirty="0" smtClean="0"/>
                        <a:t>Bijkomend 750 €</a:t>
                      </a:r>
                      <a:endParaRPr lang="nl-BE" dirty="0"/>
                    </a:p>
                  </a:txBody>
                  <a:tcPr/>
                </a:tc>
                <a:tc>
                  <a:txBody>
                    <a:bodyPr/>
                    <a:lstStyle/>
                    <a:p>
                      <a:r>
                        <a:rPr lang="nl-BE" dirty="0" smtClean="0"/>
                        <a:t>Bijkomend 375 €</a:t>
                      </a:r>
                      <a:endParaRPr lang="nl-BE" dirty="0"/>
                    </a:p>
                  </a:txBody>
                  <a:tcPr/>
                </a:tc>
              </a:tr>
              <a:tr h="384519">
                <a:tc>
                  <a:txBody>
                    <a:bodyPr/>
                    <a:lstStyle/>
                    <a:p>
                      <a:r>
                        <a:rPr lang="nl-BE" dirty="0" smtClean="0"/>
                        <a:t>Na 5 investeringen</a:t>
                      </a:r>
                      <a:endParaRPr lang="nl-BE" dirty="0"/>
                    </a:p>
                  </a:txBody>
                  <a:tcPr/>
                </a:tc>
                <a:tc>
                  <a:txBody>
                    <a:bodyPr/>
                    <a:lstStyle/>
                    <a:p>
                      <a:r>
                        <a:rPr lang="nl-BE" dirty="0" smtClean="0"/>
                        <a:t>Bijkomend 1.500 €</a:t>
                      </a:r>
                      <a:endParaRPr lang="nl-BE" dirty="0"/>
                    </a:p>
                  </a:txBody>
                  <a:tcPr/>
                </a:tc>
                <a:tc>
                  <a:txBody>
                    <a:bodyPr/>
                    <a:lstStyle/>
                    <a:p>
                      <a:r>
                        <a:rPr lang="nl-BE" dirty="0" smtClean="0"/>
                        <a:t>Bijkomend 750 €</a:t>
                      </a:r>
                      <a:endParaRPr lang="nl-BE" dirty="0"/>
                    </a:p>
                  </a:txBody>
                  <a:tcPr/>
                </a:tc>
              </a:tr>
              <a:tr h="384519">
                <a:tc>
                  <a:txBody>
                    <a:bodyPr/>
                    <a:lstStyle/>
                    <a:p>
                      <a:r>
                        <a:rPr lang="nl-BE" dirty="0" smtClean="0"/>
                        <a:t>Na 6 investeringen</a:t>
                      </a:r>
                      <a:endParaRPr lang="nl-BE" dirty="0"/>
                    </a:p>
                  </a:txBody>
                  <a:tcPr/>
                </a:tc>
                <a:tc>
                  <a:txBody>
                    <a:bodyPr/>
                    <a:lstStyle/>
                    <a:p>
                      <a:r>
                        <a:rPr lang="nl-BE" dirty="0" smtClean="0"/>
                        <a:t>Bijkomend</a:t>
                      </a:r>
                      <a:r>
                        <a:rPr lang="nl-BE" baseline="0" dirty="0" smtClean="0"/>
                        <a:t> 1.500 €</a:t>
                      </a:r>
                      <a:endParaRPr lang="nl-BE" dirty="0"/>
                    </a:p>
                  </a:txBody>
                  <a:tcPr/>
                </a:tc>
                <a:tc>
                  <a:txBody>
                    <a:bodyPr/>
                    <a:lstStyle/>
                    <a:p>
                      <a:r>
                        <a:rPr lang="nl-BE" dirty="0" smtClean="0"/>
                        <a:t>Bijkomend 750 €</a:t>
                      </a:r>
                      <a:endParaRPr lang="nl-BE" dirty="0"/>
                    </a:p>
                  </a:txBody>
                  <a:tcPr/>
                </a:tc>
              </a:tr>
              <a:tr h="384519">
                <a:tc>
                  <a:txBody>
                    <a:bodyPr/>
                    <a:lstStyle/>
                    <a:p>
                      <a:r>
                        <a:rPr lang="nl-BE" dirty="0" smtClean="0"/>
                        <a:t>Na 7 investeringen</a:t>
                      </a:r>
                      <a:endParaRPr lang="nl-BE" dirty="0"/>
                    </a:p>
                  </a:txBody>
                  <a:tcPr/>
                </a:tc>
                <a:tc>
                  <a:txBody>
                    <a:bodyPr/>
                    <a:lstStyle/>
                    <a:p>
                      <a:r>
                        <a:rPr lang="nl-BE" dirty="0" smtClean="0"/>
                        <a:t>Bijkomend 1.500 €</a:t>
                      </a:r>
                      <a:endParaRPr lang="nl-BE" dirty="0"/>
                    </a:p>
                  </a:txBody>
                  <a:tcPr/>
                </a:tc>
                <a:tc>
                  <a:txBody>
                    <a:bodyPr/>
                    <a:lstStyle/>
                    <a:p>
                      <a:r>
                        <a:rPr lang="nl-BE" dirty="0" smtClean="0"/>
                        <a:t>Bijkomend 750 €</a:t>
                      </a:r>
                      <a:endParaRPr lang="nl-BE" dirty="0"/>
                    </a:p>
                  </a:txBody>
                  <a:tcPr/>
                </a:tc>
              </a:tr>
            </a:tbl>
          </a:graphicData>
        </a:graphic>
      </p:graphicFrame>
    </p:spTree>
    <p:extLst>
      <p:ext uri="{BB962C8B-B14F-4D97-AF65-F5344CB8AC3E}">
        <p14:creationId xmlns:p14="http://schemas.microsoft.com/office/powerpoint/2010/main" val="31269517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332656"/>
            <a:ext cx="6696744" cy="581545"/>
          </a:xfrm>
        </p:spPr>
        <p:txBody>
          <a:bodyPr/>
          <a:lstStyle/>
          <a:p>
            <a:pPr fontAlgn="auto">
              <a:spcAft>
                <a:spcPts val="0"/>
              </a:spcAft>
              <a:defRPr/>
            </a:pPr>
            <a:r>
              <a:rPr lang="nl-BE" sz="3200" b="1" dirty="0" smtClean="0">
                <a:latin typeface="Arial" panose="020B0604020202020204" pitchFamily="34" charset="0"/>
                <a:cs typeface="Arial" panose="020B0604020202020204" pitchFamily="34" charset="0"/>
              </a:rPr>
              <a:t>Wat is een goede woning?</a:t>
            </a:r>
            <a:endParaRPr lang="nl-BE" sz="3200" b="1" dirty="0">
              <a:latin typeface="Arial" panose="020B0604020202020204" pitchFamily="34" charset="0"/>
              <a:cs typeface="Arial" panose="020B0604020202020204" pitchFamily="34" charset="0"/>
            </a:endParaRPr>
          </a:p>
        </p:txBody>
      </p:sp>
      <p:sp>
        <p:nvSpPr>
          <p:cNvPr id="17411" name="Tijdelijke aanduiding voor inhoud 2"/>
          <p:cNvSpPr>
            <a:spLocks noGrp="1"/>
          </p:cNvSpPr>
          <p:nvPr>
            <p:ph idx="1"/>
          </p:nvPr>
        </p:nvSpPr>
        <p:spPr>
          <a:xfrm>
            <a:off x="755576" y="1052736"/>
            <a:ext cx="7704856" cy="4328965"/>
          </a:xfrm>
        </p:spPr>
        <p:txBody>
          <a:bodyPr/>
          <a:lstStyle/>
          <a:p>
            <a:pPr marL="0" indent="0">
              <a:spcAft>
                <a:spcPts val="600"/>
              </a:spcAft>
              <a:buNone/>
            </a:pPr>
            <a:r>
              <a:rPr lang="nl-BE" sz="2400" dirty="0" smtClean="0"/>
              <a:t>Artikel 5 van Vlaamse Wooncode (1997): </a:t>
            </a:r>
          </a:p>
          <a:p>
            <a:pPr marL="0" indent="0">
              <a:spcAft>
                <a:spcPts val="600"/>
              </a:spcAft>
              <a:buNone/>
            </a:pPr>
            <a:r>
              <a:rPr lang="nl-BE" sz="2200" i="1" dirty="0" smtClean="0"/>
              <a:t>“Elke woning in Vlaanderen moet voldoen aan de elementaire veiligheids-, gezondheids- en woonkwaliteitsvereisten” </a:t>
            </a:r>
          </a:p>
          <a:p>
            <a:pPr lvl="1"/>
            <a:r>
              <a:rPr lang="nl-BE" sz="1800" dirty="0">
                <a:latin typeface="Arial" pitchFamily="34" charset="0"/>
                <a:cs typeface="Arial" pitchFamily="34" charset="0"/>
              </a:rPr>
              <a:t>Oppervlakte</a:t>
            </a:r>
          </a:p>
          <a:p>
            <a:pPr lvl="1"/>
            <a:r>
              <a:rPr lang="nl-BE" sz="1800" dirty="0">
                <a:latin typeface="Arial" pitchFamily="34" charset="0"/>
                <a:cs typeface="Arial" pitchFamily="34" charset="0"/>
              </a:rPr>
              <a:t>Sanitair</a:t>
            </a:r>
          </a:p>
          <a:p>
            <a:pPr lvl="1"/>
            <a:r>
              <a:rPr lang="nl-BE" sz="1800" dirty="0">
                <a:latin typeface="Arial" pitchFamily="34" charset="0"/>
                <a:cs typeface="Arial" pitchFamily="34" charset="0"/>
              </a:rPr>
              <a:t>V</a:t>
            </a:r>
            <a:r>
              <a:rPr lang="nl-BE" sz="1800" dirty="0" smtClean="0">
                <a:latin typeface="Arial" pitchFamily="34" charset="0"/>
                <a:cs typeface="Arial" pitchFamily="34" charset="0"/>
              </a:rPr>
              <a:t>erwarming</a:t>
            </a:r>
            <a:endParaRPr lang="nl-BE" sz="1800" dirty="0">
              <a:latin typeface="Arial" pitchFamily="34" charset="0"/>
              <a:cs typeface="Arial" pitchFamily="34" charset="0"/>
            </a:endParaRPr>
          </a:p>
          <a:p>
            <a:pPr lvl="1"/>
            <a:r>
              <a:rPr lang="nl-BE" sz="1800" dirty="0">
                <a:latin typeface="Arial" pitchFamily="34" charset="0"/>
                <a:cs typeface="Arial" pitchFamily="34" charset="0"/>
              </a:rPr>
              <a:t>Ventilatie, verluchting en verlichting</a:t>
            </a:r>
          </a:p>
          <a:p>
            <a:pPr lvl="1"/>
            <a:r>
              <a:rPr lang="nl-BE" sz="1800" dirty="0">
                <a:latin typeface="Arial" pitchFamily="34" charset="0"/>
                <a:cs typeface="Arial" pitchFamily="34" charset="0"/>
              </a:rPr>
              <a:t>Elektrische </a:t>
            </a:r>
            <a:r>
              <a:rPr lang="nl-BE" sz="1800" dirty="0" smtClean="0">
                <a:latin typeface="Arial" pitchFamily="34" charset="0"/>
                <a:cs typeface="Arial" pitchFamily="34" charset="0"/>
              </a:rPr>
              <a:t>installatie/gasinstallatie</a:t>
            </a:r>
            <a:endParaRPr lang="nl-BE" sz="1800" dirty="0">
              <a:latin typeface="Arial" pitchFamily="34" charset="0"/>
              <a:cs typeface="Arial" pitchFamily="34" charset="0"/>
            </a:endParaRPr>
          </a:p>
          <a:p>
            <a:pPr lvl="1"/>
            <a:r>
              <a:rPr lang="nl-BE" sz="1800" dirty="0" smtClean="0">
                <a:latin typeface="Arial" pitchFamily="34" charset="0"/>
                <a:cs typeface="Arial" pitchFamily="34" charset="0"/>
              </a:rPr>
              <a:t>Stabiliteit</a:t>
            </a:r>
            <a:endParaRPr lang="nl-BE" sz="1800" dirty="0">
              <a:latin typeface="Arial" pitchFamily="34" charset="0"/>
              <a:cs typeface="Arial" pitchFamily="34" charset="0"/>
            </a:endParaRPr>
          </a:p>
          <a:p>
            <a:pPr>
              <a:buFont typeface="Wingdings"/>
              <a:buChar char="à"/>
            </a:pPr>
            <a:r>
              <a:rPr lang="nl-BE" sz="1800" dirty="0" smtClean="0">
                <a:latin typeface="Arial" pitchFamily="34" charset="0"/>
                <a:cs typeface="Arial" pitchFamily="34" charset="0"/>
              </a:rPr>
              <a:t>Concrete uitwerking in woningkwaliteitsbesluit van 2013 (technisch verslag)</a:t>
            </a:r>
            <a:endParaRPr lang="nl-BE" sz="1800" dirty="0">
              <a:latin typeface="Arial" pitchFamily="34" charset="0"/>
              <a:cs typeface="Arial" pitchFamily="34" charset="0"/>
            </a:endParaRPr>
          </a:p>
          <a:p>
            <a:pPr lvl="1">
              <a:buFont typeface="Wingdings"/>
              <a:buChar char="à"/>
            </a:pPr>
            <a:r>
              <a:rPr lang="nl-BE" sz="1800" dirty="0">
                <a:cs typeface="Arial" pitchFamily="34" charset="0"/>
              </a:rPr>
              <a:t>M</a:t>
            </a:r>
            <a:r>
              <a:rPr lang="nl-BE" sz="1800" dirty="0" smtClean="0">
                <a:cs typeface="Arial" pitchFamily="34" charset="0"/>
              </a:rPr>
              <a:t>inimumnormen</a:t>
            </a:r>
          </a:p>
          <a:p>
            <a:pPr lvl="1">
              <a:buFont typeface="Wingdings"/>
              <a:buChar char="à"/>
            </a:pPr>
            <a:r>
              <a:rPr lang="nl-BE" sz="1800" b="1" dirty="0" smtClean="0">
                <a:cs typeface="Arial" pitchFamily="34" charset="0"/>
              </a:rPr>
              <a:t>Geen luxe, maar veilige en gezonde woningen met minimaal basiscomfort</a:t>
            </a:r>
          </a:p>
        </p:txBody>
      </p:sp>
      <p:sp>
        <p:nvSpPr>
          <p:cNvPr id="4" name="Tijdelijke aanduiding voor datum 1"/>
          <p:cNvSpPr>
            <a:spLocks noGrp="1"/>
          </p:cNvSpPr>
          <p:nvPr>
            <p:ph type="dt" sz="half" idx="10"/>
          </p:nvPr>
        </p:nvSpPr>
        <p:spPr>
          <a:xfrm>
            <a:off x="0" y="0"/>
            <a:ext cx="2843213" cy="476250"/>
          </a:xfrm>
        </p:spPr>
        <p:txBody>
          <a:bodyPr/>
          <a:lstStyle/>
          <a:p>
            <a:fld id="{91084EE7-6C0D-4BE6-9445-562BA34A5559}" type="datetime1">
              <a:rPr lang="nl-BE" smtClean="0"/>
              <a:t>21/10/2019</a:t>
            </a:fld>
            <a:endParaRPr lang="nl-NL" dirty="0"/>
          </a:p>
        </p:txBody>
      </p:sp>
    </p:spTree>
    <p:extLst>
      <p:ext uri="{BB962C8B-B14F-4D97-AF65-F5344CB8AC3E}">
        <p14:creationId xmlns:p14="http://schemas.microsoft.com/office/powerpoint/2010/main" val="33478123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Huur- en isolatiepremie</a:t>
            </a:r>
            <a:endParaRPr lang="nl-BE" dirty="0"/>
          </a:p>
        </p:txBody>
      </p:sp>
      <p:sp>
        <p:nvSpPr>
          <p:cNvPr id="3" name="Tijdelijke aanduiding voor inhoud 2"/>
          <p:cNvSpPr>
            <a:spLocks noGrp="1"/>
          </p:cNvSpPr>
          <p:nvPr>
            <p:ph idx="1"/>
          </p:nvPr>
        </p:nvSpPr>
        <p:spPr/>
        <p:txBody>
          <a:bodyPr/>
          <a:lstStyle/>
          <a:p>
            <a:r>
              <a:rPr lang="nl-BE" sz="2800" dirty="0" smtClean="0"/>
              <a:t>Verhuur je aan iemand uit de doelgroep?</a:t>
            </a:r>
          </a:p>
          <a:p>
            <a:pPr marL="457200" lvl="1" indent="0">
              <a:buNone/>
            </a:pPr>
            <a:r>
              <a:rPr lang="nl-BE" sz="2400" dirty="0" smtClean="0"/>
              <a:t>(LAC, budgetmeter, huurprijs onder de 521 euro, OCMW-cliënt, …)</a:t>
            </a:r>
          </a:p>
          <a:p>
            <a:r>
              <a:rPr lang="nl-BE" sz="2800" dirty="0" smtClean="0"/>
              <a:t>Dan recht op veel hogere premie voor dak- en vloerisolatie en beglazing:</a:t>
            </a:r>
          </a:p>
          <a:p>
            <a:pPr lvl="1"/>
            <a:r>
              <a:rPr lang="nl-BE" sz="2600" dirty="0" smtClean="0"/>
              <a:t>20 euro </a:t>
            </a:r>
            <a:r>
              <a:rPr lang="nl-BE" sz="2600" dirty="0"/>
              <a:t>per m</a:t>
            </a:r>
            <a:r>
              <a:rPr lang="nl-BE" sz="2600" baseline="30000" dirty="0"/>
              <a:t>2</a:t>
            </a:r>
            <a:r>
              <a:rPr lang="nl-BE" sz="2600" dirty="0"/>
              <a:t> geplaatste dak-of zoldervloerisolatie</a:t>
            </a:r>
          </a:p>
          <a:p>
            <a:pPr lvl="1"/>
            <a:r>
              <a:rPr lang="nl-BE" sz="2600" dirty="0" smtClean="0"/>
              <a:t>12 euro </a:t>
            </a:r>
            <a:r>
              <a:rPr lang="nl-BE" sz="2600" dirty="0"/>
              <a:t>per m</a:t>
            </a:r>
            <a:r>
              <a:rPr lang="nl-BE" sz="2600" baseline="30000" dirty="0"/>
              <a:t>2</a:t>
            </a:r>
            <a:r>
              <a:rPr lang="nl-BE" sz="2600" dirty="0"/>
              <a:t> geplaatste spouwmuurisolatie</a:t>
            </a:r>
          </a:p>
          <a:p>
            <a:pPr lvl="1"/>
            <a:r>
              <a:rPr lang="nl-BE" sz="2600" dirty="0" smtClean="0"/>
              <a:t>85 euro per </a:t>
            </a:r>
            <a:r>
              <a:rPr lang="nl-BE" sz="2600" dirty="0"/>
              <a:t>m</a:t>
            </a:r>
            <a:r>
              <a:rPr lang="nl-BE" sz="2600" baseline="30000" dirty="0"/>
              <a:t>2</a:t>
            </a:r>
            <a:r>
              <a:rPr lang="nl-BE" sz="2600" dirty="0"/>
              <a:t> geplaatste </a:t>
            </a:r>
            <a:r>
              <a:rPr lang="nl-BE" sz="2600" dirty="0" err="1" smtClean="0"/>
              <a:t>hoogrendements</a:t>
            </a:r>
            <a:r>
              <a:rPr lang="nl-BE" sz="2600" dirty="0" smtClean="0"/>
              <a:t>-beglazing</a:t>
            </a:r>
            <a:endParaRPr lang="nl-BE" sz="2600" dirty="0"/>
          </a:p>
          <a:p>
            <a:endParaRPr lang="nl-BE" dirty="0"/>
          </a:p>
        </p:txBody>
      </p:sp>
    </p:spTree>
    <p:extLst>
      <p:ext uri="{BB962C8B-B14F-4D97-AF65-F5344CB8AC3E}">
        <p14:creationId xmlns:p14="http://schemas.microsoft.com/office/powerpoint/2010/main" val="37090627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Tijdelijke aanduiding voor dianummer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AD12C69-C521-493D-8CFB-4E2A35915075}" type="slidenum">
              <a:rPr lang="nl-NL"/>
              <a:pPr eaLnBrk="1" hangingPunct="1"/>
              <a:t>41</a:t>
            </a:fld>
            <a:endParaRPr lang="nl-NL"/>
          </a:p>
        </p:txBody>
      </p:sp>
      <p:sp>
        <p:nvSpPr>
          <p:cNvPr id="2" name="Tijdelijke aanduiding voor datum 1"/>
          <p:cNvSpPr>
            <a:spLocks noGrp="1"/>
          </p:cNvSpPr>
          <p:nvPr>
            <p:ph type="dt" sz="half" idx="10"/>
          </p:nvPr>
        </p:nvSpPr>
        <p:spPr/>
        <p:txBody>
          <a:bodyPr/>
          <a:lstStyle/>
          <a:p>
            <a:fld id="{91084EE7-6C0D-4BE6-9445-562BA34A5559}" type="datetime1">
              <a:rPr lang="nl-BE" smtClean="0"/>
              <a:t>21/10/2019</a:t>
            </a:fld>
            <a:endParaRPr lang="nl-NL"/>
          </a:p>
        </p:txBody>
      </p:sp>
      <p:sp>
        <p:nvSpPr>
          <p:cNvPr id="8" name="Rectangle 2"/>
          <p:cNvSpPr>
            <a:spLocks noGrp="1" noChangeArrowheads="1"/>
          </p:cNvSpPr>
          <p:nvPr>
            <p:ph type="title"/>
          </p:nvPr>
        </p:nvSpPr>
        <p:spPr>
          <a:xfrm>
            <a:off x="251520" y="332656"/>
            <a:ext cx="8892480" cy="719931"/>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r>
              <a:rPr lang="nl-BE" sz="3200" b="1" dirty="0" smtClean="0"/>
              <a:t>Vlaamse premies: renovatiepremie</a:t>
            </a:r>
          </a:p>
        </p:txBody>
      </p:sp>
      <p:sp>
        <p:nvSpPr>
          <p:cNvPr id="7" name="Rechthoek 6"/>
          <p:cNvSpPr/>
          <p:nvPr/>
        </p:nvSpPr>
        <p:spPr>
          <a:xfrm>
            <a:off x="539552" y="1083508"/>
            <a:ext cx="8496944" cy="4832092"/>
          </a:xfrm>
          <a:prstGeom prst="rect">
            <a:avLst/>
          </a:prstGeom>
        </p:spPr>
        <p:txBody>
          <a:bodyPr wrap="square">
            <a:spAutoFit/>
          </a:bodyPr>
          <a:lstStyle/>
          <a:p>
            <a:pPr algn="just"/>
            <a:endParaRPr lang="nl-BE" sz="800" b="1" dirty="0" smtClean="0"/>
          </a:p>
          <a:p>
            <a:pPr algn="just"/>
            <a:r>
              <a:rPr lang="nl-BE" sz="2400" dirty="0" smtClean="0"/>
              <a:t>Wat? Renovatiepremie oude woningen</a:t>
            </a:r>
          </a:p>
          <a:p>
            <a:pPr algn="just"/>
            <a:r>
              <a:rPr lang="nl-BE" sz="2400" dirty="0" smtClean="0"/>
              <a:t>Voor wie? </a:t>
            </a:r>
          </a:p>
          <a:p>
            <a:pPr marL="800100" lvl="1" indent="-342900" algn="just">
              <a:buFontTx/>
              <a:buChar char="-"/>
            </a:pPr>
            <a:r>
              <a:rPr lang="nl-BE" sz="2000" dirty="0" smtClean="0"/>
              <a:t>Voor eigenaars-bewoners</a:t>
            </a:r>
          </a:p>
          <a:p>
            <a:pPr marL="800100" lvl="1" indent="-342900" algn="just">
              <a:buFontTx/>
              <a:buChar char="-"/>
            </a:pPr>
            <a:r>
              <a:rPr lang="nl-BE" sz="2000" dirty="0" smtClean="0"/>
              <a:t>Voor verhuurders die de woning voor minstens 9 jaar verhuren aan een </a:t>
            </a:r>
            <a:r>
              <a:rPr lang="nl-BE" sz="2000" b="1" dirty="0" smtClean="0"/>
              <a:t>sociaal verhuurkantoor</a:t>
            </a:r>
          </a:p>
          <a:p>
            <a:pPr algn="just"/>
            <a:r>
              <a:rPr lang="nl-BE" sz="2400" dirty="0" smtClean="0"/>
              <a:t>Voorwaarden?</a:t>
            </a:r>
          </a:p>
          <a:p>
            <a:pPr marL="800100" lvl="1" indent="-342900" algn="just">
              <a:buFontTx/>
              <a:buChar char="-"/>
            </a:pPr>
            <a:r>
              <a:rPr lang="nl-BE" sz="2000" dirty="0" smtClean="0"/>
              <a:t>Woning moet minstens 30 jaar oud zijn</a:t>
            </a:r>
          </a:p>
          <a:p>
            <a:pPr algn="just"/>
            <a:r>
              <a:rPr lang="nl-BE" sz="2400" dirty="0"/>
              <a:t>Welke werken?</a:t>
            </a:r>
          </a:p>
          <a:p>
            <a:pPr marL="800100" lvl="1" indent="-342900" algn="just">
              <a:buFontTx/>
              <a:buChar char="-"/>
            </a:pPr>
            <a:r>
              <a:rPr lang="nl-BE" sz="2000" dirty="0" smtClean="0"/>
              <a:t>4 categorieën: buitenschrijnwerk, technische installaties, dak en structurele elementen (bv. behandeling vocht)</a:t>
            </a:r>
          </a:p>
          <a:p>
            <a:pPr algn="just"/>
            <a:r>
              <a:rPr lang="nl-BE" sz="2400" dirty="0" smtClean="0"/>
              <a:t>Bedrag (verhuurders </a:t>
            </a:r>
            <a:r>
              <a:rPr lang="nl-BE" sz="2400" dirty="0" err="1" smtClean="0"/>
              <a:t>svk</a:t>
            </a:r>
            <a:r>
              <a:rPr lang="nl-BE" sz="2400" dirty="0" smtClean="0"/>
              <a:t>)?</a:t>
            </a:r>
          </a:p>
          <a:p>
            <a:pPr marL="800100" lvl="1" indent="-342900" algn="just">
              <a:buFontTx/>
              <a:buChar char="-"/>
            </a:pPr>
            <a:r>
              <a:rPr lang="nl-BE" sz="2000" dirty="0" smtClean="0"/>
              <a:t>30% van factuur (excl. BTW) met </a:t>
            </a:r>
            <a:r>
              <a:rPr lang="nl-BE" sz="2000" dirty="0"/>
              <a:t>een maximum van 3.333 euro/categorie. (in totaal maximum 10.000 </a:t>
            </a:r>
            <a:r>
              <a:rPr lang="nl-BE" sz="2000" dirty="0" smtClean="0"/>
              <a:t>euro voor 4 categorieën).</a:t>
            </a:r>
            <a:endParaRPr lang="nl-BE" sz="2000" dirty="0"/>
          </a:p>
        </p:txBody>
      </p:sp>
    </p:spTree>
    <p:extLst>
      <p:ext uri="{BB962C8B-B14F-4D97-AF65-F5344CB8AC3E}">
        <p14:creationId xmlns:p14="http://schemas.microsoft.com/office/powerpoint/2010/main" val="155694041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Tijdelijke aanduiding voor dianummer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AD12C69-C521-493D-8CFB-4E2A35915075}" type="slidenum">
              <a:rPr lang="nl-NL"/>
              <a:pPr eaLnBrk="1" hangingPunct="1"/>
              <a:t>42</a:t>
            </a:fld>
            <a:endParaRPr lang="nl-NL"/>
          </a:p>
        </p:txBody>
      </p:sp>
      <p:sp>
        <p:nvSpPr>
          <p:cNvPr id="2" name="Tijdelijke aanduiding voor datum 1"/>
          <p:cNvSpPr>
            <a:spLocks noGrp="1"/>
          </p:cNvSpPr>
          <p:nvPr>
            <p:ph type="dt" sz="half" idx="10"/>
          </p:nvPr>
        </p:nvSpPr>
        <p:spPr/>
        <p:txBody>
          <a:bodyPr/>
          <a:lstStyle/>
          <a:p>
            <a:fld id="{91084EE7-6C0D-4BE6-9445-562BA34A5559}" type="datetime1">
              <a:rPr lang="nl-BE" smtClean="0"/>
              <a:t>21/10/2019</a:t>
            </a:fld>
            <a:endParaRPr lang="nl-NL"/>
          </a:p>
        </p:txBody>
      </p:sp>
      <p:sp>
        <p:nvSpPr>
          <p:cNvPr id="8" name="Rectangle 2"/>
          <p:cNvSpPr>
            <a:spLocks noGrp="1" noChangeArrowheads="1"/>
          </p:cNvSpPr>
          <p:nvPr>
            <p:ph type="title"/>
          </p:nvPr>
        </p:nvSpPr>
        <p:spPr>
          <a:xfrm>
            <a:off x="251520" y="332656"/>
            <a:ext cx="8892480" cy="719931"/>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r>
              <a:rPr lang="nl-BE" sz="3200" b="1" dirty="0" smtClean="0"/>
              <a:t>Vlaamse premies: aanpassingspremie</a:t>
            </a:r>
          </a:p>
        </p:txBody>
      </p:sp>
      <p:sp>
        <p:nvSpPr>
          <p:cNvPr id="7" name="Rechthoek 6"/>
          <p:cNvSpPr/>
          <p:nvPr/>
        </p:nvSpPr>
        <p:spPr>
          <a:xfrm>
            <a:off x="539552" y="1052736"/>
            <a:ext cx="8496944" cy="5816977"/>
          </a:xfrm>
          <a:prstGeom prst="rect">
            <a:avLst/>
          </a:prstGeom>
        </p:spPr>
        <p:txBody>
          <a:bodyPr wrap="square">
            <a:spAutoFit/>
          </a:bodyPr>
          <a:lstStyle/>
          <a:p>
            <a:pPr algn="just"/>
            <a:endParaRPr lang="nl-BE" sz="800" b="1" dirty="0" smtClean="0"/>
          </a:p>
          <a:p>
            <a:pPr algn="just"/>
            <a:r>
              <a:rPr lang="nl-BE" sz="2400" dirty="0" smtClean="0"/>
              <a:t>Wat? Om de woning aan te passen aan een oudere bewoner</a:t>
            </a:r>
          </a:p>
          <a:p>
            <a:pPr algn="just"/>
            <a:r>
              <a:rPr lang="nl-BE" sz="2400" dirty="0" smtClean="0"/>
              <a:t>Voor wie? </a:t>
            </a:r>
          </a:p>
          <a:p>
            <a:pPr marL="800100" lvl="1" indent="-342900" algn="just">
              <a:buFont typeface="Arial" panose="020B0604020202020204" pitchFamily="34" charset="0"/>
              <a:buChar char="‒"/>
            </a:pPr>
            <a:r>
              <a:rPr lang="nl-BE" sz="2000" dirty="0"/>
              <a:t>Voor eigenaars-bewoners</a:t>
            </a:r>
          </a:p>
          <a:p>
            <a:pPr marL="800100" lvl="1" indent="-342900" algn="just">
              <a:buFont typeface="Arial" panose="020B0604020202020204" pitchFamily="34" charset="0"/>
              <a:buChar char="‒"/>
            </a:pPr>
            <a:r>
              <a:rPr lang="nl-BE" sz="2000" dirty="0"/>
              <a:t>Voor verhuurders die de woning voor minstens 9 jaar verhuren aan een </a:t>
            </a:r>
            <a:r>
              <a:rPr lang="nl-BE" sz="2000" b="1" dirty="0"/>
              <a:t>sociaal verhuurkantoor</a:t>
            </a:r>
            <a:endParaRPr lang="nl-BE" sz="2000" dirty="0" smtClean="0"/>
          </a:p>
          <a:p>
            <a:pPr algn="just"/>
            <a:r>
              <a:rPr lang="nl-BE" sz="2400" dirty="0" smtClean="0"/>
              <a:t>Voorwaarden? </a:t>
            </a:r>
          </a:p>
          <a:p>
            <a:pPr marL="800100" lvl="1" indent="-342900" algn="just">
              <a:buFont typeface="Arial" panose="020B0604020202020204" pitchFamily="34" charset="0"/>
              <a:buChar char="‒"/>
            </a:pPr>
            <a:r>
              <a:rPr lang="nl-BE" sz="2000" dirty="0"/>
              <a:t>Inkomen bejaarde (+ evt. partner) mag niet hoger zijn dan 30.060 euro (+1.570 </a:t>
            </a:r>
            <a:r>
              <a:rPr lang="nl-BE" sz="2000" dirty="0" smtClean="0"/>
              <a:t>euro/persoon ten laste) </a:t>
            </a:r>
          </a:p>
          <a:p>
            <a:pPr algn="just"/>
            <a:r>
              <a:rPr lang="nl-BE" sz="2400" dirty="0"/>
              <a:t>W</a:t>
            </a:r>
            <a:r>
              <a:rPr lang="nl-BE" sz="2400" dirty="0" smtClean="0"/>
              <a:t>elke </a:t>
            </a:r>
            <a:r>
              <a:rPr lang="nl-BE" sz="2400" dirty="0"/>
              <a:t>werken? </a:t>
            </a:r>
          </a:p>
          <a:p>
            <a:pPr marL="800100" lvl="1" indent="-342900" algn="just">
              <a:buFont typeface="Arial" panose="020B0604020202020204" pitchFamily="34" charset="0"/>
              <a:buChar char="‒"/>
            </a:pPr>
            <a:r>
              <a:rPr lang="nl-BE" sz="2000" dirty="0"/>
              <a:t>Technische installaties en hulpmiddelen (bv. traplift, aanpassing badkamer,…)</a:t>
            </a:r>
          </a:p>
          <a:p>
            <a:pPr marL="800100" lvl="1" indent="-342900" algn="just">
              <a:buFont typeface="Arial" panose="020B0604020202020204" pitchFamily="34" charset="0"/>
              <a:buChar char="‒"/>
            </a:pPr>
            <a:r>
              <a:rPr lang="nl-BE" sz="2000" dirty="0"/>
              <a:t>V</a:t>
            </a:r>
            <a:r>
              <a:rPr lang="nl-BE" sz="2000" dirty="0" smtClean="0"/>
              <a:t>eiliger en toegankelijker </a:t>
            </a:r>
            <a:r>
              <a:rPr lang="nl-BE" sz="2000" dirty="0"/>
              <a:t>maken </a:t>
            </a:r>
            <a:r>
              <a:rPr lang="nl-BE" sz="2000" dirty="0" smtClean="0"/>
              <a:t>woning (bv</a:t>
            </a:r>
            <a:r>
              <a:rPr lang="nl-BE" sz="2000" dirty="0"/>
              <a:t>. wegwerken </a:t>
            </a:r>
            <a:r>
              <a:rPr lang="nl-BE" sz="2000" dirty="0" smtClean="0"/>
              <a:t>drempels)</a:t>
            </a:r>
            <a:endParaRPr lang="nl-BE" sz="2000" dirty="0"/>
          </a:p>
          <a:p>
            <a:pPr algn="just"/>
            <a:r>
              <a:rPr lang="nl-BE" sz="2400" dirty="0" smtClean="0"/>
              <a:t>Bedrag?</a:t>
            </a:r>
          </a:p>
          <a:p>
            <a:pPr marL="800100" lvl="1" indent="-342900" algn="just">
              <a:buFont typeface="Arial" panose="020B0604020202020204" pitchFamily="34" charset="0"/>
              <a:buChar char="‒"/>
            </a:pPr>
            <a:r>
              <a:rPr lang="nl-BE" sz="2000" dirty="0"/>
              <a:t>Per </a:t>
            </a:r>
            <a:r>
              <a:rPr lang="nl-BE" sz="2000" dirty="0" smtClean="0"/>
              <a:t>categorie: </a:t>
            </a:r>
            <a:r>
              <a:rPr lang="nl-BE" sz="2000" dirty="0"/>
              <a:t>50% van de factuur (incl. BTW), met een maximum van 1.250 </a:t>
            </a:r>
            <a:r>
              <a:rPr lang="nl-BE" sz="2000" dirty="0" smtClean="0"/>
              <a:t>euro. </a:t>
            </a:r>
            <a:r>
              <a:rPr lang="nl-BE" sz="2000" dirty="0"/>
              <a:t>per </a:t>
            </a:r>
            <a:r>
              <a:rPr lang="nl-BE" sz="2000" dirty="0" smtClean="0"/>
              <a:t>categorie </a:t>
            </a:r>
            <a:endParaRPr lang="nl-BE" sz="2000" dirty="0"/>
          </a:p>
          <a:p>
            <a:pPr algn="just"/>
            <a:endParaRPr lang="nl-BE" sz="2400" dirty="0" smtClean="0"/>
          </a:p>
        </p:txBody>
      </p:sp>
    </p:spTree>
    <p:extLst>
      <p:ext uri="{BB962C8B-B14F-4D97-AF65-F5344CB8AC3E}">
        <p14:creationId xmlns:p14="http://schemas.microsoft.com/office/powerpoint/2010/main" val="235002379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idx="1"/>
          </p:nvPr>
        </p:nvSpPr>
        <p:spPr>
          <a:xfrm>
            <a:off x="971600" y="908720"/>
            <a:ext cx="8172400" cy="4896544"/>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spcBef>
                <a:spcPts val="600"/>
              </a:spcBef>
              <a:spcAft>
                <a:spcPts val="600"/>
              </a:spcAft>
              <a:tabLst>
                <a:tab pos="358775" algn="l"/>
              </a:tabLst>
            </a:pPr>
            <a:r>
              <a:rPr lang="nl-BE" sz="2400" dirty="0" smtClean="0"/>
              <a:t>Model </a:t>
            </a:r>
            <a:r>
              <a:rPr lang="nl-BE" sz="2400" dirty="0"/>
              <a:t>huurovereenkomst voor verhuur van huis of </a:t>
            </a:r>
            <a:r>
              <a:rPr lang="nl-BE" sz="2400" dirty="0" smtClean="0"/>
              <a:t>appartement: </a:t>
            </a:r>
            <a:r>
              <a:rPr lang="nl-BE" sz="1800" dirty="0" smtClean="0">
                <a:hlinkClick r:id="rId3"/>
              </a:rPr>
              <a:t>www.immoweb.be/nl/te-huur/artikel/standaardcontract-voor-het-opmaken-van-het-huurcontract-van-je-woning.htm?mycurrent_section=rent&amp;artid=5058</a:t>
            </a:r>
            <a:r>
              <a:rPr lang="nl-BE" sz="1800" dirty="0" smtClean="0"/>
              <a:t> </a:t>
            </a:r>
          </a:p>
          <a:p>
            <a:pPr>
              <a:spcBef>
                <a:spcPts val="600"/>
              </a:spcBef>
              <a:spcAft>
                <a:spcPts val="600"/>
              </a:spcAft>
              <a:tabLst>
                <a:tab pos="358775" algn="l"/>
              </a:tabLst>
            </a:pPr>
            <a:r>
              <a:rPr lang="nl-BE" sz="2400" dirty="0" smtClean="0"/>
              <a:t>Allerlei </a:t>
            </a:r>
            <a:r>
              <a:rPr lang="nl-BE" sz="2400" dirty="0"/>
              <a:t>informatie voor wie wenst te huren, verhuren, kopen of </a:t>
            </a:r>
            <a:r>
              <a:rPr lang="nl-BE" sz="2400" dirty="0" smtClean="0"/>
              <a:t>verkopen: </a:t>
            </a:r>
            <a:r>
              <a:rPr lang="nl-BE" sz="2000" dirty="0" smtClean="0">
                <a:hlinkClick r:id="rId4"/>
              </a:rPr>
              <a:t>www.vastgoedabc.be/</a:t>
            </a:r>
            <a:endParaRPr lang="nl-BE" sz="2000" dirty="0"/>
          </a:p>
          <a:p>
            <a:pPr>
              <a:spcBef>
                <a:spcPts val="600"/>
              </a:spcBef>
              <a:spcAft>
                <a:spcPts val="600"/>
              </a:spcAft>
              <a:tabLst>
                <a:tab pos="358775" algn="l"/>
              </a:tabLst>
            </a:pPr>
            <a:r>
              <a:rPr lang="nl-BE" sz="2400" dirty="0" smtClean="0"/>
              <a:t>Huurcalculator (berekening indexaanpassing): </a:t>
            </a:r>
            <a:r>
              <a:rPr lang="nl-BE" sz="2000" dirty="0" smtClean="0">
                <a:hlinkClick r:id="rId5"/>
              </a:rPr>
              <a:t>http</a:t>
            </a:r>
            <a:r>
              <a:rPr lang="nl-BE" sz="2000" dirty="0">
                <a:hlinkClick r:id="rId5"/>
              </a:rPr>
              <a:t>://statbel.fgov.be/nl/statistieken/cijfers/economie/consumptieprijzen/huurcalculator/</a:t>
            </a:r>
            <a:r>
              <a:rPr lang="nl-BE" sz="2000" dirty="0"/>
              <a:t> </a:t>
            </a:r>
            <a:endParaRPr lang="nl-BE" sz="2000" dirty="0" smtClean="0"/>
          </a:p>
          <a:p>
            <a:pPr>
              <a:spcBef>
                <a:spcPts val="600"/>
              </a:spcBef>
              <a:spcAft>
                <a:spcPts val="600"/>
              </a:spcAft>
              <a:tabLst>
                <a:tab pos="358775" algn="l"/>
              </a:tabLst>
            </a:pPr>
            <a:r>
              <a:rPr lang="nl-BE" sz="2000" dirty="0" smtClean="0"/>
              <a:t>Huurschatter (berekening huurprijs per gemeente):</a:t>
            </a:r>
          </a:p>
          <a:p>
            <a:pPr marL="0" indent="0">
              <a:spcBef>
                <a:spcPts val="600"/>
              </a:spcBef>
              <a:spcAft>
                <a:spcPts val="600"/>
              </a:spcAft>
              <a:buNone/>
              <a:tabLst>
                <a:tab pos="358775" algn="l"/>
              </a:tabLst>
            </a:pPr>
            <a:r>
              <a:rPr lang="nl-BE" sz="2000" dirty="0"/>
              <a:t>	</a:t>
            </a:r>
            <a:r>
              <a:rPr lang="nl-BE" sz="2000" dirty="0" smtClean="0">
                <a:hlinkClick r:id="rId6"/>
              </a:rPr>
              <a:t>www.huurschatter.be</a:t>
            </a:r>
            <a:endParaRPr lang="nl-BE" sz="2000" dirty="0"/>
          </a:p>
          <a:p>
            <a:pPr marL="0" indent="0">
              <a:spcBef>
                <a:spcPts val="600"/>
              </a:spcBef>
              <a:spcAft>
                <a:spcPts val="600"/>
              </a:spcAft>
              <a:buNone/>
              <a:tabLst>
                <a:tab pos="358775" algn="l"/>
              </a:tabLst>
            </a:pPr>
            <a:endParaRPr lang="nl-BE" sz="2400" dirty="0"/>
          </a:p>
          <a:p>
            <a:pPr marL="0" indent="0">
              <a:spcBef>
                <a:spcPts val="600"/>
              </a:spcBef>
              <a:spcAft>
                <a:spcPts val="600"/>
              </a:spcAft>
              <a:buNone/>
              <a:tabLst>
                <a:tab pos="358775" algn="l"/>
              </a:tabLst>
            </a:pPr>
            <a:endParaRPr lang="nl-BE" sz="2400" dirty="0" smtClean="0"/>
          </a:p>
          <a:p>
            <a:pPr marL="0" indent="0">
              <a:spcBef>
                <a:spcPts val="0"/>
              </a:spcBef>
              <a:buNone/>
              <a:tabLst>
                <a:tab pos="358775" algn="l"/>
              </a:tabLst>
            </a:pPr>
            <a:endParaRPr lang="nl-BE" sz="2400" dirty="0" smtClean="0"/>
          </a:p>
          <a:p>
            <a:pPr marL="0" indent="0">
              <a:spcBef>
                <a:spcPts val="0"/>
              </a:spcBef>
              <a:buNone/>
              <a:tabLst>
                <a:tab pos="358775" algn="l"/>
              </a:tabLst>
            </a:pPr>
            <a:endParaRPr lang="nl-BE" sz="2400" dirty="0" smtClean="0"/>
          </a:p>
        </p:txBody>
      </p:sp>
      <p:sp>
        <p:nvSpPr>
          <p:cNvPr id="2" name="Tijdelijke aanduiding voor datum 1"/>
          <p:cNvSpPr>
            <a:spLocks noGrp="1"/>
          </p:cNvSpPr>
          <p:nvPr>
            <p:ph type="dt" sz="half" idx="10"/>
          </p:nvPr>
        </p:nvSpPr>
        <p:spPr/>
        <p:txBody>
          <a:bodyPr/>
          <a:lstStyle/>
          <a:p>
            <a:r>
              <a:rPr lang="nl-BE" smtClean="0"/>
              <a:t>29/11/2016</a:t>
            </a:r>
            <a:endParaRPr lang="nl-NL"/>
          </a:p>
        </p:txBody>
      </p:sp>
      <p:sp>
        <p:nvSpPr>
          <p:cNvPr id="8" name="Rectangle 2"/>
          <p:cNvSpPr>
            <a:spLocks noGrp="1" noChangeArrowheads="1"/>
          </p:cNvSpPr>
          <p:nvPr>
            <p:ph type="title"/>
          </p:nvPr>
        </p:nvSpPr>
        <p:spPr>
          <a:xfrm>
            <a:off x="539552" y="44624"/>
            <a:ext cx="8435280" cy="10128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r>
              <a:rPr lang="nl-BE" sz="3200" dirty="0" smtClean="0"/>
              <a:t>Interessante links</a:t>
            </a:r>
          </a:p>
        </p:txBody>
      </p:sp>
    </p:spTree>
    <p:extLst>
      <p:ext uri="{BB962C8B-B14F-4D97-AF65-F5344CB8AC3E}">
        <p14:creationId xmlns:p14="http://schemas.microsoft.com/office/powerpoint/2010/main" val="289024523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idx="1"/>
          </p:nvPr>
        </p:nvSpPr>
        <p:spPr>
          <a:xfrm>
            <a:off x="971600" y="1052736"/>
            <a:ext cx="7992888" cy="4896544"/>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spcBef>
                <a:spcPts val="600"/>
              </a:spcBef>
              <a:spcAft>
                <a:spcPts val="600"/>
              </a:spcAft>
              <a:tabLst>
                <a:tab pos="358775" algn="l"/>
              </a:tabLst>
            </a:pPr>
            <a:r>
              <a:rPr lang="nl-BE" sz="2400" dirty="0" smtClean="0"/>
              <a:t>Alles </a:t>
            </a:r>
            <a:r>
              <a:rPr lang="nl-BE" sz="2400" dirty="0"/>
              <a:t>omtrent het </a:t>
            </a:r>
            <a:r>
              <a:rPr lang="nl-BE" sz="2400" dirty="0" smtClean="0"/>
              <a:t>energieprestatiecertificaat: </a:t>
            </a:r>
            <a:r>
              <a:rPr lang="nl-BE" sz="2000" dirty="0" smtClean="0">
                <a:hlinkClick r:id="rId3"/>
              </a:rPr>
              <a:t>www.energiesparen.be/epc</a:t>
            </a:r>
            <a:r>
              <a:rPr lang="nl-BE" sz="2000" dirty="0" smtClean="0"/>
              <a:t>: </a:t>
            </a:r>
          </a:p>
          <a:p>
            <a:pPr>
              <a:spcBef>
                <a:spcPts val="600"/>
              </a:spcBef>
              <a:spcAft>
                <a:spcPts val="600"/>
              </a:spcAft>
              <a:tabLst>
                <a:tab pos="358775" algn="l"/>
              </a:tabLst>
            </a:pPr>
            <a:r>
              <a:rPr lang="nl-BE" sz="2400" dirty="0"/>
              <a:t>Verenigde Eigenaars: </a:t>
            </a:r>
            <a:r>
              <a:rPr lang="nl-BE" sz="2400" dirty="0">
                <a:hlinkClick r:id="rId4"/>
              </a:rPr>
              <a:t>http://www.ve-pr.be</a:t>
            </a:r>
            <a:r>
              <a:rPr lang="nl-BE" sz="2400" dirty="0" smtClean="0">
                <a:hlinkClick r:id="rId4"/>
              </a:rPr>
              <a:t>/</a:t>
            </a:r>
            <a:endParaRPr lang="nl-BE" sz="2400" dirty="0" smtClean="0"/>
          </a:p>
          <a:p>
            <a:pPr>
              <a:spcBef>
                <a:spcPts val="600"/>
              </a:spcBef>
              <a:spcAft>
                <a:spcPts val="600"/>
              </a:spcAft>
              <a:tabLst>
                <a:tab pos="358775" algn="l"/>
              </a:tabLst>
            </a:pPr>
            <a:r>
              <a:rPr lang="nl-BE" sz="2400" dirty="0" smtClean="0"/>
              <a:t>Algemene </a:t>
            </a:r>
            <a:r>
              <a:rPr lang="nl-BE" sz="2400" dirty="0"/>
              <a:t>informatie omtrent verhuren aan een sociaal </a:t>
            </a:r>
            <a:r>
              <a:rPr lang="nl-BE" sz="2400" dirty="0" smtClean="0"/>
              <a:t>verhuurkantoor: </a:t>
            </a:r>
            <a:r>
              <a:rPr lang="nl-BE" sz="2000" dirty="0" smtClean="0">
                <a:hlinkClick r:id="rId5"/>
              </a:rPr>
              <a:t>www.vmsw.be/nl/particulieren/verhuren-aan-een-svk</a:t>
            </a:r>
            <a:endParaRPr lang="nl-BE" sz="2000" dirty="0" smtClean="0"/>
          </a:p>
          <a:p>
            <a:pPr>
              <a:spcBef>
                <a:spcPts val="600"/>
              </a:spcBef>
              <a:spcAft>
                <a:spcPts val="600"/>
              </a:spcAft>
              <a:tabLst>
                <a:tab pos="358775" algn="l"/>
              </a:tabLst>
            </a:pPr>
            <a:r>
              <a:rPr lang="nl-BE" sz="2400" dirty="0" smtClean="0"/>
              <a:t>Alles </a:t>
            </a:r>
            <a:r>
              <a:rPr lang="nl-BE" sz="2400" dirty="0"/>
              <a:t>wat je wil weten over wonen in de </a:t>
            </a:r>
            <a:r>
              <a:rPr lang="nl-BE" sz="2400" dirty="0" smtClean="0"/>
              <a:t>Kempen: </a:t>
            </a:r>
            <a:r>
              <a:rPr lang="nl-BE" sz="2000" dirty="0" smtClean="0">
                <a:hlinkClick r:id="rId6"/>
              </a:rPr>
              <a:t>www.kempenswoonplatform.be</a:t>
            </a:r>
            <a:endParaRPr lang="nl-BE" sz="2000" dirty="0" smtClean="0"/>
          </a:p>
          <a:p>
            <a:pPr>
              <a:spcBef>
                <a:spcPts val="600"/>
              </a:spcBef>
              <a:spcAft>
                <a:spcPts val="600"/>
              </a:spcAft>
              <a:tabLst>
                <a:tab pos="358775" algn="l"/>
              </a:tabLst>
            </a:pPr>
            <a:r>
              <a:rPr lang="nl-BE" sz="2400" dirty="0" smtClean="0"/>
              <a:t>Handleiding bij het technisch verslag: </a:t>
            </a:r>
            <a:r>
              <a:rPr lang="nl-NL" sz="2000" dirty="0" smtClean="0">
                <a:latin typeface="Arial" panose="020B0604020202020204" pitchFamily="34" charset="0"/>
                <a:cs typeface="Arial" panose="020B0604020202020204" pitchFamily="34" charset="0"/>
                <a:hlinkClick r:id="rId7"/>
              </a:rPr>
              <a:t>https</a:t>
            </a:r>
            <a:r>
              <a:rPr lang="nl-NL" sz="2000" dirty="0">
                <a:latin typeface="Arial" panose="020B0604020202020204" pitchFamily="34" charset="0"/>
                <a:cs typeface="Arial" panose="020B0604020202020204" pitchFamily="34" charset="0"/>
                <a:hlinkClick r:id="rId7"/>
              </a:rPr>
              <a:t>://www.wonenvlaanderen.be/woningkwaliteitsbewaking/instrument-aan-de-slag-met-het-technisch-verslag</a:t>
            </a:r>
            <a:endParaRPr lang="nl-NL" sz="2000" dirty="0">
              <a:latin typeface="Arial" panose="020B0604020202020204" pitchFamily="34" charset="0"/>
              <a:cs typeface="Arial" panose="020B0604020202020204" pitchFamily="34" charset="0"/>
            </a:endParaRPr>
          </a:p>
          <a:p>
            <a:pPr>
              <a:spcBef>
                <a:spcPts val="600"/>
              </a:spcBef>
              <a:spcAft>
                <a:spcPts val="600"/>
              </a:spcAft>
              <a:tabLst>
                <a:tab pos="358775" algn="l"/>
              </a:tabLst>
            </a:pPr>
            <a:endParaRPr lang="nl-BE" sz="2000" dirty="0" smtClean="0"/>
          </a:p>
          <a:p>
            <a:pPr marL="0" indent="0">
              <a:spcBef>
                <a:spcPts val="0"/>
              </a:spcBef>
              <a:buNone/>
              <a:tabLst>
                <a:tab pos="358775" algn="l"/>
              </a:tabLst>
            </a:pPr>
            <a:endParaRPr lang="nl-BE" sz="2400" dirty="0" smtClean="0"/>
          </a:p>
          <a:p>
            <a:pPr marL="0" indent="0">
              <a:spcBef>
                <a:spcPts val="0"/>
              </a:spcBef>
              <a:buNone/>
              <a:tabLst>
                <a:tab pos="358775" algn="l"/>
              </a:tabLst>
            </a:pPr>
            <a:endParaRPr lang="nl-BE" sz="2400" dirty="0" smtClean="0"/>
          </a:p>
        </p:txBody>
      </p:sp>
      <p:sp>
        <p:nvSpPr>
          <p:cNvPr id="2" name="Tijdelijke aanduiding voor datum 1"/>
          <p:cNvSpPr>
            <a:spLocks noGrp="1"/>
          </p:cNvSpPr>
          <p:nvPr>
            <p:ph type="dt" sz="half" idx="10"/>
          </p:nvPr>
        </p:nvSpPr>
        <p:spPr/>
        <p:txBody>
          <a:bodyPr/>
          <a:lstStyle/>
          <a:p>
            <a:r>
              <a:rPr lang="nl-BE" smtClean="0"/>
              <a:t>29/11/2016</a:t>
            </a:r>
            <a:endParaRPr lang="nl-NL"/>
          </a:p>
        </p:txBody>
      </p:sp>
      <p:sp>
        <p:nvSpPr>
          <p:cNvPr id="8" name="Rectangle 2"/>
          <p:cNvSpPr>
            <a:spLocks noGrp="1" noChangeArrowheads="1"/>
          </p:cNvSpPr>
          <p:nvPr>
            <p:ph type="title"/>
          </p:nvPr>
        </p:nvSpPr>
        <p:spPr>
          <a:xfrm>
            <a:off x="539552" y="188640"/>
            <a:ext cx="8435280" cy="10128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r>
              <a:rPr lang="nl-BE" sz="3200" dirty="0" smtClean="0"/>
              <a:t>Interessante links</a:t>
            </a:r>
          </a:p>
        </p:txBody>
      </p:sp>
    </p:spTree>
    <p:extLst>
      <p:ext uri="{BB962C8B-B14F-4D97-AF65-F5344CB8AC3E}">
        <p14:creationId xmlns:p14="http://schemas.microsoft.com/office/powerpoint/2010/main" val="298385603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3204" y="548680"/>
            <a:ext cx="8229600" cy="1012825"/>
          </a:xfrm>
        </p:spPr>
        <p:txBody>
          <a:bodyPr/>
          <a:lstStyle/>
          <a:p>
            <a:r>
              <a:rPr lang="nl-BE" dirty="0" smtClean="0"/>
              <a:t>Vragen</a:t>
            </a:r>
            <a:r>
              <a:rPr lang="nl-BE" dirty="0" smtClean="0"/>
              <a:t>?</a:t>
            </a:r>
            <a:br>
              <a:rPr lang="nl-BE" dirty="0" smtClean="0"/>
            </a:br>
            <a:r>
              <a:rPr lang="nl-BE" sz="4000" dirty="0"/>
              <a:t>s</a:t>
            </a:r>
            <a:r>
              <a:rPr lang="nl-BE" sz="4000" dirty="0" smtClean="0"/>
              <a:t>teven.vleugels@iok.be</a:t>
            </a:r>
            <a:endParaRPr lang="nl-BE" dirty="0"/>
          </a:p>
        </p:txBody>
      </p:sp>
      <p:pic>
        <p:nvPicPr>
          <p:cNvPr id="4" name="Afbeelding 3"/>
          <p:cNvPicPr>
            <a:picLocks noChangeAspect="1"/>
          </p:cNvPicPr>
          <p:nvPr/>
        </p:nvPicPr>
        <p:blipFill rotWithShape="1">
          <a:blip r:embed="rId2">
            <a:extLst>
              <a:ext uri="{28A0092B-C50C-407E-A947-70E740481C1C}">
                <a14:useLocalDpi xmlns:a14="http://schemas.microsoft.com/office/drawing/2010/main" val="0"/>
              </a:ext>
            </a:extLst>
          </a:blip>
          <a:srcRect t="3544" b="2971"/>
          <a:stretch/>
        </p:blipFill>
        <p:spPr>
          <a:xfrm>
            <a:off x="1259632" y="1700808"/>
            <a:ext cx="6696744" cy="4702262"/>
          </a:xfrm>
          <a:prstGeom prst="rect">
            <a:avLst/>
          </a:prstGeom>
        </p:spPr>
      </p:pic>
    </p:spTree>
    <p:extLst>
      <p:ext uri="{BB962C8B-B14F-4D97-AF65-F5344CB8AC3E}">
        <p14:creationId xmlns:p14="http://schemas.microsoft.com/office/powerpoint/2010/main" val="28967439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1560" y="332656"/>
            <a:ext cx="6624736" cy="755545"/>
          </a:xfrm>
        </p:spPr>
        <p:txBody>
          <a:bodyPr/>
          <a:lstStyle/>
          <a:p>
            <a:pPr algn="ctr" fontAlgn="auto">
              <a:spcAft>
                <a:spcPts val="0"/>
              </a:spcAft>
              <a:defRPr/>
            </a:pPr>
            <a:r>
              <a:rPr lang="nl-BE" sz="3200" b="1" dirty="0" smtClean="0">
                <a:latin typeface="Arial" panose="020B0604020202020204" pitchFamily="34" charset="0"/>
                <a:cs typeface="Arial" panose="020B0604020202020204" pitchFamily="34" charset="0"/>
              </a:rPr>
              <a:t>Hoe kan dit worden vastgesteld?</a:t>
            </a:r>
            <a:endParaRPr lang="nl-BE" sz="3200" b="1" dirty="0">
              <a:latin typeface="Arial" panose="020B0604020202020204" pitchFamily="34" charset="0"/>
              <a:cs typeface="Arial" panose="020B0604020202020204" pitchFamily="34" charset="0"/>
            </a:endParaRPr>
          </a:p>
        </p:txBody>
      </p:sp>
      <p:sp>
        <p:nvSpPr>
          <p:cNvPr id="28675" name="Tijdelijke aanduiding voor inhoud 2"/>
          <p:cNvSpPr>
            <a:spLocks noGrp="1"/>
          </p:cNvSpPr>
          <p:nvPr>
            <p:ph idx="1"/>
          </p:nvPr>
        </p:nvSpPr>
        <p:spPr>
          <a:xfrm>
            <a:off x="755576" y="1196752"/>
            <a:ext cx="7416000" cy="3672000"/>
          </a:xfrm>
        </p:spPr>
        <p:txBody>
          <a:bodyPr/>
          <a:lstStyle/>
          <a:p>
            <a:r>
              <a:rPr lang="nl-BE" sz="2400" dirty="0" smtClean="0">
                <a:latin typeface="Arial" panose="020B0604020202020204" pitchFamily="34" charset="0"/>
                <a:cs typeface="Arial" panose="020B0604020202020204" pitchFamily="34" charset="0"/>
              </a:rPr>
              <a:t>Woningonderzoek</a:t>
            </a:r>
          </a:p>
          <a:p>
            <a:r>
              <a:rPr lang="nl-BE" sz="2400" dirty="0" smtClean="0">
                <a:latin typeface="Arial" panose="020B0604020202020204" pitchFamily="34" charset="0"/>
                <a:cs typeface="Arial" panose="020B0604020202020204" pitchFamily="34" charset="0"/>
              </a:rPr>
              <a:t>Meestal op vraag van huurder, politie of klachten van derden</a:t>
            </a:r>
          </a:p>
          <a:p>
            <a:r>
              <a:rPr lang="nl-BE" sz="2400" dirty="0" smtClean="0">
                <a:latin typeface="Arial" panose="020B0604020202020204" pitchFamily="34" charset="0"/>
                <a:cs typeface="Arial" panose="020B0604020202020204" pitchFamily="34" charset="0"/>
              </a:rPr>
              <a:t>Of bij aanvraag huursubsidie</a:t>
            </a:r>
          </a:p>
          <a:p>
            <a:r>
              <a:rPr lang="nl-BE" sz="2400" dirty="0">
                <a:latin typeface="Arial" panose="020B0604020202020204" pitchFamily="34" charset="0"/>
                <a:cs typeface="Arial" panose="020B0604020202020204" pitchFamily="34" charset="0"/>
              </a:rPr>
              <a:t>O</a:t>
            </a:r>
            <a:r>
              <a:rPr lang="nl-BE" sz="2400" dirty="0" smtClean="0">
                <a:latin typeface="Arial" panose="020B0604020202020204" pitchFamily="34" charset="0"/>
                <a:cs typeface="Arial" panose="020B0604020202020204" pitchFamily="34" charset="0"/>
              </a:rPr>
              <a:t>nderzoek door:</a:t>
            </a:r>
          </a:p>
          <a:p>
            <a:pPr lvl="1"/>
            <a:r>
              <a:rPr lang="nl-BE" sz="1800" dirty="0" smtClean="0">
                <a:solidFill>
                  <a:schemeClr val="tx1"/>
                </a:solidFill>
                <a:latin typeface="Arial" panose="020B0604020202020204" pitchFamily="34" charset="0"/>
                <a:cs typeface="Arial" panose="020B0604020202020204" pitchFamily="34" charset="0"/>
              </a:rPr>
              <a:t>de woningcontroleurs van Wonen-Vlaanderen</a:t>
            </a:r>
          </a:p>
          <a:p>
            <a:pPr lvl="1"/>
            <a:r>
              <a:rPr lang="nl-BE" sz="1800" dirty="0" smtClean="0">
                <a:solidFill>
                  <a:schemeClr val="tx1"/>
                </a:solidFill>
                <a:latin typeface="Arial" panose="020B0604020202020204" pitchFamily="34" charset="0"/>
                <a:cs typeface="Arial" panose="020B0604020202020204" pitchFamily="34" charset="0"/>
              </a:rPr>
              <a:t>de woningcontroleurs die door de burgemeester van de gemeente waarin de woning gelegen is, zijn aangewezen (of gedelegeerd aan IOK)</a:t>
            </a:r>
          </a:p>
          <a:p>
            <a:pPr lvl="1"/>
            <a:r>
              <a:rPr lang="nl-BE" sz="1800" dirty="0" smtClean="0">
                <a:solidFill>
                  <a:schemeClr val="tx1"/>
                </a:solidFill>
                <a:latin typeface="Arial" panose="020B0604020202020204" pitchFamily="34" charset="0"/>
                <a:cs typeface="Arial" panose="020B0604020202020204" pitchFamily="34" charset="0"/>
              </a:rPr>
              <a:t>de wooninspecteurs en controleurs van het Agentschap Inspectie RWO</a:t>
            </a:r>
          </a:p>
          <a:p>
            <a:pPr marL="288000" lvl="1" indent="0">
              <a:buNone/>
            </a:pPr>
            <a:endParaRPr lang="nl-BE" sz="800" dirty="0" smtClean="0">
              <a:solidFill>
                <a:schemeClr val="tx1"/>
              </a:solidFill>
              <a:latin typeface="Arial" panose="020B0604020202020204" pitchFamily="34" charset="0"/>
              <a:cs typeface="Arial" panose="020B0604020202020204" pitchFamily="34" charset="0"/>
            </a:endParaRPr>
          </a:p>
          <a:p>
            <a:pPr marL="0" indent="0">
              <a:buNone/>
            </a:pPr>
            <a:r>
              <a:rPr lang="nl-BE" sz="2400" dirty="0" smtClean="0">
                <a:latin typeface="Arial" panose="020B0604020202020204" pitchFamily="34" charset="0"/>
                <a:cs typeface="Arial" panose="020B0604020202020204" pitchFamily="34" charset="0"/>
              </a:rPr>
              <a:t>Instrumenten: technisch en omstandig verslag + foto’s</a:t>
            </a:r>
            <a:r>
              <a:rPr lang="nl-BE" sz="2400" dirty="0">
                <a:latin typeface="Arial" panose="020B0604020202020204" pitchFamily="34" charset="0"/>
                <a:cs typeface="Arial" panose="020B0604020202020204" pitchFamily="34" charset="0"/>
              </a:rPr>
              <a:t> </a:t>
            </a:r>
            <a:r>
              <a:rPr lang="nl-BE" sz="2400" dirty="0" smtClean="0">
                <a:latin typeface="Arial" panose="020B0604020202020204" pitchFamily="34" charset="0"/>
                <a:cs typeface="Arial" panose="020B0604020202020204" pitchFamily="34" charset="0"/>
              </a:rPr>
              <a:t>+ verschillende technische hulpmiddelen</a:t>
            </a:r>
          </a:p>
          <a:p>
            <a:pPr lvl="1"/>
            <a:endParaRPr lang="nl-BE" dirty="0" smtClean="0"/>
          </a:p>
          <a:p>
            <a:pPr lvl="1"/>
            <a:endParaRPr lang="nl-BE" dirty="0" smtClean="0"/>
          </a:p>
        </p:txBody>
      </p:sp>
    </p:spTree>
    <p:extLst>
      <p:ext uri="{BB962C8B-B14F-4D97-AF65-F5344CB8AC3E}">
        <p14:creationId xmlns:p14="http://schemas.microsoft.com/office/powerpoint/2010/main" val="22162655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9512" y="404664"/>
            <a:ext cx="6696744" cy="581545"/>
          </a:xfrm>
        </p:spPr>
        <p:txBody>
          <a:bodyPr/>
          <a:lstStyle/>
          <a:p>
            <a:pPr fontAlgn="auto">
              <a:spcAft>
                <a:spcPts val="0"/>
              </a:spcAft>
              <a:defRPr/>
            </a:pPr>
            <a:r>
              <a:rPr lang="nl-BE" sz="3200" b="1" dirty="0" smtClean="0">
                <a:latin typeface="Arial" panose="020B0604020202020204" pitchFamily="34" charset="0"/>
                <a:cs typeface="Arial" panose="020B0604020202020204" pitchFamily="34" charset="0"/>
              </a:rPr>
              <a:t>Het technisch verslag</a:t>
            </a:r>
            <a:endParaRPr lang="nl-BE" sz="3200" b="1" dirty="0">
              <a:latin typeface="Arial" panose="020B0604020202020204" pitchFamily="34" charset="0"/>
              <a:cs typeface="Arial" panose="020B0604020202020204" pitchFamily="34" charset="0"/>
            </a:endParaRPr>
          </a:p>
        </p:txBody>
      </p:sp>
      <p:sp>
        <p:nvSpPr>
          <p:cNvPr id="17411" name="Tijdelijke aanduiding voor inhoud 2"/>
          <p:cNvSpPr>
            <a:spLocks noGrp="1"/>
          </p:cNvSpPr>
          <p:nvPr>
            <p:ph idx="1"/>
          </p:nvPr>
        </p:nvSpPr>
        <p:spPr>
          <a:xfrm>
            <a:off x="755576" y="1116259"/>
            <a:ext cx="7416000" cy="4328965"/>
          </a:xfrm>
        </p:spPr>
        <p:txBody>
          <a:bodyPr/>
          <a:lstStyle/>
          <a:p>
            <a:pPr marL="0" indent="0">
              <a:spcAft>
                <a:spcPts val="600"/>
              </a:spcAft>
              <a:buNone/>
            </a:pPr>
            <a:r>
              <a:rPr lang="nl-BE" sz="2400" dirty="0" smtClean="0"/>
              <a:t>= checklist van gebreken, gekoppeld aan punten</a:t>
            </a:r>
          </a:p>
          <a:p>
            <a:pPr lvl="1"/>
            <a:r>
              <a:rPr lang="nl-BE" sz="2400" dirty="0" smtClean="0">
                <a:cs typeface="Arial" pitchFamily="34" charset="0"/>
              </a:rPr>
              <a:t>4 categorieën (I tot IV) </a:t>
            </a:r>
          </a:p>
          <a:p>
            <a:pPr marL="457200" lvl="1" indent="0">
              <a:buNone/>
            </a:pPr>
            <a:r>
              <a:rPr lang="nl-BE" sz="2400" dirty="0">
                <a:cs typeface="Arial" pitchFamily="34" charset="0"/>
                <a:sym typeface="Wingdings" panose="05000000000000000000" pitchFamily="2" charset="2"/>
              </a:rPr>
              <a:t>	</a:t>
            </a:r>
            <a:r>
              <a:rPr lang="nl-BE" sz="2400" dirty="0" smtClean="0">
                <a:cs typeface="Arial" pitchFamily="34" charset="0"/>
                <a:sym typeface="Wingdings" panose="05000000000000000000" pitchFamily="2" charset="2"/>
              </a:rPr>
              <a:t>	 </a:t>
            </a:r>
            <a:r>
              <a:rPr lang="nl-BE" sz="2400" dirty="0" smtClean="0">
                <a:cs typeface="Arial" pitchFamily="34" charset="0"/>
              </a:rPr>
              <a:t>1 tot 15 punten</a:t>
            </a:r>
            <a:endParaRPr lang="nl-BE" sz="800" dirty="0" smtClean="0">
              <a:cs typeface="Arial" pitchFamily="34" charset="0"/>
            </a:endParaRPr>
          </a:p>
          <a:p>
            <a:pPr marL="457200" lvl="1" indent="0">
              <a:buNone/>
            </a:pPr>
            <a:endParaRPr lang="nl-BE" sz="2000" dirty="0" smtClean="0">
              <a:cs typeface="Arial" pitchFamily="34" charset="0"/>
            </a:endParaRPr>
          </a:p>
          <a:p>
            <a:pPr marL="457200" lvl="1" indent="0">
              <a:buNone/>
            </a:pPr>
            <a:endParaRPr lang="nl-BE" sz="2000" dirty="0">
              <a:cs typeface="Arial" pitchFamily="34" charset="0"/>
            </a:endParaRPr>
          </a:p>
          <a:p>
            <a:pPr marL="457200" lvl="1" indent="0">
              <a:buNone/>
            </a:pPr>
            <a:endParaRPr lang="nl-BE" sz="2000" dirty="0" smtClean="0">
              <a:cs typeface="Arial" pitchFamily="34" charset="0"/>
            </a:endParaRPr>
          </a:p>
          <a:p>
            <a:pPr marL="457200" lvl="1" indent="0">
              <a:buNone/>
            </a:pPr>
            <a:endParaRPr lang="nl-BE" sz="2000" dirty="0" smtClean="0">
              <a:cs typeface="Arial" pitchFamily="34" charset="0"/>
            </a:endParaRPr>
          </a:p>
          <a:p>
            <a:pPr lvl="1"/>
            <a:endParaRPr lang="nl-BE" sz="2000" dirty="0" smtClean="0">
              <a:cs typeface="Arial" pitchFamily="34" charset="0"/>
            </a:endParaRPr>
          </a:p>
          <a:p>
            <a:r>
              <a:rPr lang="nl-BE" sz="2400" dirty="0" smtClean="0">
                <a:solidFill>
                  <a:srgbClr val="FF0000"/>
                </a:solidFill>
                <a:cs typeface="Arial" pitchFamily="34" charset="0"/>
              </a:rPr>
              <a:t>Ongeschikte </a:t>
            </a:r>
            <a:r>
              <a:rPr lang="nl-BE" sz="2400" dirty="0">
                <a:solidFill>
                  <a:srgbClr val="FF0000"/>
                </a:solidFill>
                <a:cs typeface="Arial" pitchFamily="34" charset="0"/>
              </a:rPr>
              <a:t>woning: </a:t>
            </a:r>
            <a:r>
              <a:rPr lang="nl-BE" sz="2400" dirty="0" smtClean="0">
                <a:solidFill>
                  <a:srgbClr val="FF0000"/>
                </a:solidFill>
                <a:cs typeface="Arial" pitchFamily="34" charset="0"/>
              </a:rPr>
              <a:t>15 of meer punten </a:t>
            </a:r>
            <a:r>
              <a:rPr lang="nl-BE" sz="2400" dirty="0">
                <a:solidFill>
                  <a:srgbClr val="FF0000"/>
                </a:solidFill>
                <a:cs typeface="Arial" pitchFamily="34" charset="0"/>
              </a:rPr>
              <a:t>op het technisch verslag</a:t>
            </a:r>
          </a:p>
          <a:p>
            <a:r>
              <a:rPr lang="nl-BE" sz="2400" dirty="0">
                <a:solidFill>
                  <a:srgbClr val="FF0000"/>
                </a:solidFill>
                <a:cs typeface="Arial" pitchFamily="34" charset="0"/>
              </a:rPr>
              <a:t>Onbewoonbare woning: een woning met ernstige veiligheids- of gezondheidsrisico’s</a:t>
            </a:r>
          </a:p>
          <a:p>
            <a:pPr marL="457200" lvl="1" indent="0">
              <a:buNone/>
            </a:pPr>
            <a:r>
              <a:rPr lang="nl-BE" sz="2000" dirty="0" smtClean="0">
                <a:cs typeface="Arial" pitchFamily="34" charset="0"/>
              </a:rPr>
              <a:t>	</a:t>
            </a:r>
          </a:p>
        </p:txBody>
      </p:sp>
      <p:sp>
        <p:nvSpPr>
          <p:cNvPr id="5" name="Tijdelijke aanduiding voor datum 1"/>
          <p:cNvSpPr>
            <a:spLocks noGrp="1"/>
          </p:cNvSpPr>
          <p:nvPr>
            <p:ph type="dt" sz="half" idx="10"/>
          </p:nvPr>
        </p:nvSpPr>
        <p:spPr>
          <a:xfrm>
            <a:off x="0" y="0"/>
            <a:ext cx="2843213" cy="476250"/>
          </a:xfrm>
        </p:spPr>
        <p:txBody>
          <a:bodyPr/>
          <a:lstStyle/>
          <a:p>
            <a:fld id="{91084EE7-6C0D-4BE6-9445-562BA34A5559}" type="datetime1">
              <a:rPr lang="nl-BE" smtClean="0"/>
              <a:t>21/10/2019</a:t>
            </a:fld>
            <a:endParaRPr lang="nl-NL" dirty="0"/>
          </a:p>
        </p:txBody>
      </p:sp>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56722"/>
          <a:stretch/>
        </p:blipFill>
        <p:spPr bwMode="auto">
          <a:xfrm>
            <a:off x="0" y="2852936"/>
            <a:ext cx="9144000" cy="12668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5848" y="2492896"/>
            <a:ext cx="1368152" cy="6411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443386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1"/>
          <p:cNvSpPr>
            <a:spLocks noGrp="1"/>
          </p:cNvSpPr>
          <p:nvPr>
            <p:ph type="title"/>
          </p:nvPr>
        </p:nvSpPr>
        <p:spPr>
          <a:xfrm>
            <a:off x="457200" y="404813"/>
            <a:ext cx="8229600" cy="719931"/>
          </a:xfrm>
        </p:spPr>
        <p:txBody>
          <a:bodyPr/>
          <a:lstStyle/>
          <a:p>
            <a:pPr fontAlgn="auto">
              <a:spcAft>
                <a:spcPts val="0"/>
              </a:spcAft>
              <a:defRPr/>
            </a:pPr>
            <a:r>
              <a:rPr lang="nl-BE" sz="3200" b="1" dirty="0" smtClean="0">
                <a:latin typeface="Arial" panose="020B0604020202020204" pitchFamily="34" charset="0"/>
                <a:cs typeface="Arial" panose="020B0604020202020204" pitchFamily="34" charset="0"/>
              </a:rPr>
              <a:t>Het technisch verslag</a:t>
            </a:r>
          </a:p>
        </p:txBody>
      </p:sp>
      <p:sp>
        <p:nvSpPr>
          <p:cNvPr id="2" name="Tekstvak 1"/>
          <p:cNvSpPr txBox="1"/>
          <p:nvPr/>
        </p:nvSpPr>
        <p:spPr>
          <a:xfrm>
            <a:off x="539552" y="1196752"/>
            <a:ext cx="8352928" cy="830997"/>
          </a:xfrm>
          <a:prstGeom prst="rect">
            <a:avLst/>
          </a:prstGeom>
          <a:noFill/>
        </p:spPr>
        <p:txBody>
          <a:bodyPr wrap="square" rtlCol="0">
            <a:spAutoFit/>
          </a:bodyPr>
          <a:lstStyle/>
          <a:p>
            <a:r>
              <a:rPr lang="nl-BE" sz="2400" dirty="0" smtClean="0"/>
              <a:t>Gebreken van categorie </a:t>
            </a:r>
            <a:r>
              <a:rPr lang="nl-BE" sz="2400" b="1" dirty="0" smtClean="0"/>
              <a:t>IV</a:t>
            </a:r>
            <a:r>
              <a:rPr lang="nl-BE" sz="2400" dirty="0" smtClean="0"/>
              <a:t> (15 punten)</a:t>
            </a:r>
          </a:p>
          <a:p>
            <a:r>
              <a:rPr lang="nl-BE" sz="2400" dirty="0" smtClean="0"/>
              <a:t>Elektrocutie-, brand-, ontploffings- en CO-gevaar</a:t>
            </a:r>
            <a:endParaRPr lang="nl-BE" sz="2400"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88654"/>
            <a:ext cx="9144000" cy="2076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365104"/>
            <a:ext cx="9108504" cy="1870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512" y="4509120"/>
            <a:ext cx="8964488" cy="628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55954" y="1964828"/>
            <a:ext cx="1352550" cy="600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ijdelijke aanduiding voor datum 1"/>
          <p:cNvSpPr>
            <a:spLocks noGrp="1"/>
          </p:cNvSpPr>
          <p:nvPr>
            <p:ph type="dt" sz="half" idx="10"/>
          </p:nvPr>
        </p:nvSpPr>
        <p:spPr>
          <a:xfrm>
            <a:off x="0" y="0"/>
            <a:ext cx="2843213" cy="476250"/>
          </a:xfrm>
        </p:spPr>
        <p:txBody>
          <a:bodyPr/>
          <a:lstStyle/>
          <a:p>
            <a:fld id="{91084EE7-6C0D-4BE6-9445-562BA34A5559}" type="datetime1">
              <a:rPr lang="nl-BE" smtClean="0"/>
              <a:t>21/10/2019</a:t>
            </a:fld>
            <a:endParaRPr lang="nl-NL" dirty="0"/>
          </a:p>
        </p:txBody>
      </p:sp>
    </p:spTree>
    <p:extLst>
      <p:ext uri="{BB962C8B-B14F-4D97-AF65-F5344CB8AC3E}">
        <p14:creationId xmlns:p14="http://schemas.microsoft.com/office/powerpoint/2010/main" val="30174495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1"/>
          <p:cNvSpPr>
            <a:spLocks noGrp="1"/>
          </p:cNvSpPr>
          <p:nvPr>
            <p:ph type="title"/>
          </p:nvPr>
        </p:nvSpPr>
        <p:spPr>
          <a:xfrm>
            <a:off x="457200" y="404813"/>
            <a:ext cx="8229600" cy="719931"/>
          </a:xfrm>
        </p:spPr>
        <p:txBody>
          <a:bodyPr/>
          <a:lstStyle/>
          <a:p>
            <a:pPr fontAlgn="auto">
              <a:spcAft>
                <a:spcPts val="0"/>
              </a:spcAft>
              <a:defRPr/>
            </a:pPr>
            <a:r>
              <a:rPr lang="nl-BE" sz="3200" b="1" dirty="0" smtClean="0">
                <a:latin typeface="Arial" panose="020B0604020202020204" pitchFamily="34" charset="0"/>
                <a:cs typeface="Arial" panose="020B0604020202020204" pitchFamily="34" charset="0"/>
              </a:rPr>
              <a:t>Gebreken van categorie IV (15 punten)</a:t>
            </a:r>
          </a:p>
        </p:txBody>
      </p:sp>
      <p:sp>
        <p:nvSpPr>
          <p:cNvPr id="2" name="Tekstvak 1"/>
          <p:cNvSpPr txBox="1"/>
          <p:nvPr/>
        </p:nvSpPr>
        <p:spPr>
          <a:xfrm>
            <a:off x="539552" y="1052736"/>
            <a:ext cx="8352928" cy="461665"/>
          </a:xfrm>
          <a:prstGeom prst="rect">
            <a:avLst/>
          </a:prstGeom>
          <a:noFill/>
        </p:spPr>
        <p:txBody>
          <a:bodyPr wrap="square" rtlCol="0">
            <a:spAutoFit/>
          </a:bodyPr>
          <a:lstStyle/>
          <a:p>
            <a:r>
              <a:rPr lang="nl-BE" sz="2400" dirty="0" smtClean="0"/>
              <a:t>Elektrocutie-/brandgevaar</a:t>
            </a:r>
          </a:p>
        </p:txBody>
      </p:sp>
      <p:sp>
        <p:nvSpPr>
          <p:cNvPr id="7" name="Tijdelijke aanduiding voor datum 1"/>
          <p:cNvSpPr>
            <a:spLocks noGrp="1"/>
          </p:cNvSpPr>
          <p:nvPr>
            <p:ph type="dt" sz="half" idx="10"/>
          </p:nvPr>
        </p:nvSpPr>
        <p:spPr>
          <a:xfrm>
            <a:off x="0" y="0"/>
            <a:ext cx="2843213" cy="476250"/>
          </a:xfrm>
        </p:spPr>
        <p:txBody>
          <a:bodyPr/>
          <a:lstStyle/>
          <a:p>
            <a:fld id="{91084EE7-6C0D-4BE6-9445-562BA34A5559}" type="datetime1">
              <a:rPr lang="nl-BE" smtClean="0"/>
              <a:t>21/10/2019</a:t>
            </a:fld>
            <a:endParaRPr lang="nl-NL" dirty="0"/>
          </a:p>
        </p:txBody>
      </p:sp>
      <p:pic>
        <p:nvPicPr>
          <p:cNvPr id="3074" name="Picture 2" descr="C:\Users\stevenv\Desktop\IMG_085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1772816"/>
            <a:ext cx="5984701" cy="44889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52589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1"/>
          <p:cNvSpPr>
            <a:spLocks noGrp="1"/>
          </p:cNvSpPr>
          <p:nvPr>
            <p:ph type="title"/>
          </p:nvPr>
        </p:nvSpPr>
        <p:spPr>
          <a:xfrm>
            <a:off x="457200" y="404813"/>
            <a:ext cx="8229600" cy="719931"/>
          </a:xfrm>
        </p:spPr>
        <p:txBody>
          <a:bodyPr/>
          <a:lstStyle/>
          <a:p>
            <a:pPr fontAlgn="auto">
              <a:spcAft>
                <a:spcPts val="0"/>
              </a:spcAft>
              <a:defRPr/>
            </a:pPr>
            <a:r>
              <a:rPr lang="nl-BE" sz="3200" b="1" dirty="0" smtClean="0">
                <a:latin typeface="Arial" panose="020B0604020202020204" pitchFamily="34" charset="0"/>
                <a:cs typeface="Arial" panose="020B0604020202020204" pitchFamily="34" charset="0"/>
              </a:rPr>
              <a:t>Gebreken van categorie IV (15 punten)</a:t>
            </a:r>
          </a:p>
        </p:txBody>
      </p:sp>
      <p:sp>
        <p:nvSpPr>
          <p:cNvPr id="2" name="Tekstvak 1"/>
          <p:cNvSpPr txBox="1"/>
          <p:nvPr/>
        </p:nvSpPr>
        <p:spPr>
          <a:xfrm>
            <a:off x="539552" y="1196752"/>
            <a:ext cx="8352928" cy="461665"/>
          </a:xfrm>
          <a:prstGeom prst="rect">
            <a:avLst/>
          </a:prstGeom>
          <a:noFill/>
        </p:spPr>
        <p:txBody>
          <a:bodyPr wrap="square" rtlCol="0">
            <a:spAutoFit/>
          </a:bodyPr>
          <a:lstStyle/>
          <a:p>
            <a:r>
              <a:rPr lang="nl-BE" sz="2400" dirty="0" smtClean="0"/>
              <a:t>Elektrocutie-/brandgevaar</a:t>
            </a:r>
          </a:p>
        </p:txBody>
      </p:sp>
      <p:pic>
        <p:nvPicPr>
          <p:cNvPr id="5" name="Afbeelding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4096" y="1656184"/>
            <a:ext cx="6876256" cy="5157192"/>
          </a:xfrm>
          <a:prstGeom prst="rect">
            <a:avLst/>
          </a:prstGeom>
        </p:spPr>
      </p:pic>
      <p:sp>
        <p:nvSpPr>
          <p:cNvPr id="6" name="Tijdelijke aanduiding voor datum 1"/>
          <p:cNvSpPr>
            <a:spLocks noGrp="1"/>
          </p:cNvSpPr>
          <p:nvPr>
            <p:ph type="dt" sz="half" idx="10"/>
          </p:nvPr>
        </p:nvSpPr>
        <p:spPr>
          <a:xfrm>
            <a:off x="0" y="0"/>
            <a:ext cx="2843213" cy="476250"/>
          </a:xfrm>
        </p:spPr>
        <p:txBody>
          <a:bodyPr/>
          <a:lstStyle/>
          <a:p>
            <a:fld id="{91084EE7-6C0D-4BE6-9445-562BA34A5559}" type="datetime1">
              <a:rPr lang="nl-BE" smtClean="0"/>
              <a:t>21/10/2019</a:t>
            </a:fld>
            <a:endParaRPr lang="nl-NL" dirty="0"/>
          </a:p>
        </p:txBody>
      </p:sp>
    </p:spTree>
    <p:extLst>
      <p:ext uri="{BB962C8B-B14F-4D97-AF65-F5344CB8AC3E}">
        <p14:creationId xmlns:p14="http://schemas.microsoft.com/office/powerpoint/2010/main" val="23229317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2015_nieuw_sjabloon_IOK">
  <a:themeElements>
    <a:clrScheme name="2007-IO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007-IOK">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007-IO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007-IO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007-IO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007-IO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007-IO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007-IO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007-IOK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007-IO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007-IO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007-IO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007-IO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007-IO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Kantoor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2015_nieuw_sjabloon_IOK</Template>
  <TotalTime>6051</TotalTime>
  <Words>3916</Words>
  <Application>Microsoft Office PowerPoint</Application>
  <PresentationFormat>Diavoorstelling (4:3)</PresentationFormat>
  <Paragraphs>559</Paragraphs>
  <Slides>45</Slides>
  <Notes>42</Notes>
  <HiddenSlides>0</HiddenSlides>
  <MMClips>0</MMClips>
  <ScaleCrop>false</ScaleCrop>
  <HeadingPairs>
    <vt:vector size="4" baseType="variant">
      <vt:variant>
        <vt:lpstr>Thema</vt:lpstr>
      </vt:variant>
      <vt:variant>
        <vt:i4>1</vt:i4>
      </vt:variant>
      <vt:variant>
        <vt:lpstr>Diatitels</vt:lpstr>
      </vt:variant>
      <vt:variant>
        <vt:i4>45</vt:i4>
      </vt:variant>
    </vt:vector>
  </HeadingPairs>
  <TitlesOfParts>
    <vt:vector size="46" baseType="lpstr">
      <vt:lpstr>2015_nieuw_sjabloon_IOK</vt:lpstr>
      <vt:lpstr>Minimale kwaliteitsnormen huurwoningen</vt:lpstr>
      <vt:lpstr>Agenda</vt:lpstr>
      <vt:lpstr>1. Minimale kwaliteitsnormen van een huurwoning</vt:lpstr>
      <vt:lpstr>Wat is een goede woning?</vt:lpstr>
      <vt:lpstr>Hoe kan dit worden vastgesteld?</vt:lpstr>
      <vt:lpstr>Het technisch verslag</vt:lpstr>
      <vt:lpstr>Het technisch verslag</vt:lpstr>
      <vt:lpstr>Gebreken van categorie IV (15 punten)</vt:lpstr>
      <vt:lpstr>Gebreken van categorie IV (15 punten)</vt:lpstr>
      <vt:lpstr>Gebreken van categorie IV (15 punten)</vt:lpstr>
      <vt:lpstr>Het technisch verslag</vt:lpstr>
      <vt:lpstr>Afwezigheid basiscomfort (15 strafpunten)</vt:lpstr>
      <vt:lpstr>Het technisch verslag</vt:lpstr>
      <vt:lpstr>Het technisch verslag</vt:lpstr>
      <vt:lpstr>Het technisch verslag</vt:lpstr>
      <vt:lpstr>Het technisch verslag</vt:lpstr>
      <vt:lpstr>Het technisch verslag</vt:lpstr>
      <vt:lpstr>Het technisch verslag</vt:lpstr>
      <vt:lpstr>Het technisch verslag</vt:lpstr>
      <vt:lpstr>PowerPoint-presentatie</vt:lpstr>
      <vt:lpstr>PowerPoint-presentatie</vt:lpstr>
      <vt:lpstr>PowerPoint-presentatie</vt:lpstr>
      <vt:lpstr>PowerPoint-presentatie</vt:lpstr>
      <vt:lpstr>PowerPoint-presentatie</vt:lpstr>
      <vt:lpstr>Conformiteitsattest</vt:lpstr>
      <vt:lpstr>Conformiteitsattest: procedure</vt:lpstr>
      <vt:lpstr> </vt:lpstr>
      <vt:lpstr>2. Vlaams woninghuurdecreet</vt:lpstr>
      <vt:lpstr>Vlaams Woninghuurdecreet</vt:lpstr>
      <vt:lpstr>Vlaams Woninghuurdecreet</vt:lpstr>
      <vt:lpstr>Woningkwaliteit in Vlaams Woninghuurdecreet</vt:lpstr>
      <vt:lpstr>Woningkwaliteit in Vlaams Woninghuurdecreet</vt:lpstr>
      <vt:lpstr>3. Premies</vt:lpstr>
      <vt:lpstr>Premies Fluvius voor bestaande woningen</vt:lpstr>
      <vt:lpstr>Overzicht premies Fluvius</vt:lpstr>
      <vt:lpstr>Overzicht premies Fluvius</vt:lpstr>
      <vt:lpstr>Totaalrenovatiebonus Fluvius (minstens 3 energiebesparende investeringen)</vt:lpstr>
      <vt:lpstr>PowerPoint-presentatie</vt:lpstr>
      <vt:lpstr>Hoogte van de totaalrenovatiebonussen</vt:lpstr>
      <vt:lpstr>Huur- en isolatiepremie</vt:lpstr>
      <vt:lpstr>Vlaamse premies: renovatiepremie</vt:lpstr>
      <vt:lpstr>Vlaamse premies: aanpassingspremie</vt:lpstr>
      <vt:lpstr>Interessante links</vt:lpstr>
      <vt:lpstr>Interessante links</vt:lpstr>
      <vt:lpstr>Vragen? steven.vleugels@iok.be</vt:lpstr>
    </vt:vector>
  </TitlesOfParts>
  <Company>IOK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Workshops Kernenbeleid</dc:title>
  <dc:creator>Steven Vleugels</dc:creator>
  <cp:lastModifiedBy>Steven Vleugels</cp:lastModifiedBy>
  <cp:revision>287</cp:revision>
  <cp:lastPrinted>2019-10-03T10:00:27Z</cp:lastPrinted>
  <dcterms:created xsi:type="dcterms:W3CDTF">2016-03-02T16:03:52Z</dcterms:created>
  <dcterms:modified xsi:type="dcterms:W3CDTF">2019-10-21T15:59:41Z</dcterms:modified>
</cp:coreProperties>
</file>